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79" d="100"/>
          <a:sy n="79" d="100"/>
        </p:scale>
        <p:origin x="15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5954359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Good morning! My name is Glen Bledsoe and I am, among other things, a consulting hypnotist or hypnotherapist as we were called in the past. We are all of us here Renaissance people with many interests and talents, aren't we? In 1991 I graduated from WU with an MAT, and I’ve taught K-8 for the last 25 years with short forays into higher education. I’m in my penultimate year of teaching middle school art and technology.</a:t>
            </a:r>
          </a:p>
        </p:txBody>
      </p:sp>
    </p:spTree>
    <p:extLst>
      <p:ext uri="{BB962C8B-B14F-4D97-AF65-F5344CB8AC3E}">
        <p14:creationId xmlns:p14="http://schemas.microsoft.com/office/powerpoint/2010/main" val="199095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If you believe that you may have had a past life, and you want intelligent discussion on the topic talk to a Buddhist priest.</a:t>
            </a:r>
          </a:p>
        </p:txBody>
      </p:sp>
    </p:spTree>
    <p:extLst>
      <p:ext uri="{BB962C8B-B14F-4D97-AF65-F5344CB8AC3E}">
        <p14:creationId xmlns:p14="http://schemas.microsoft.com/office/powerpoint/2010/main" val="148831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Hypnosis is not sleep. Focused day dream. Cultural invitation sleep = enter into trance state.</a:t>
            </a:r>
          </a:p>
        </p:txBody>
      </p:sp>
    </p:spTree>
    <p:extLst>
      <p:ext uri="{BB962C8B-B14F-4D97-AF65-F5344CB8AC3E}">
        <p14:creationId xmlns:p14="http://schemas.microsoft.com/office/powerpoint/2010/main" val="22014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So if a hypnotist can’t make anyone do anything in hypnosis they don't want to do why do people act like idiots during hypnosis comedy show? Short answer: because some people enjoy acting like idiots whether they are hypnotized or not. Consider:</a:t>
            </a:r>
          </a:p>
          <a:p>
            <a:r>
              <a:t>•Stage hypnotists ask for volunteers who know only too well what is expected of them.</a:t>
            </a:r>
          </a:p>
          <a:p>
            <a:r>
              <a:t>•Even so some people on stage won't experience hypnosis and are cheerfully asked to return to the audience. “You’ll enjoy the show out there better than up here,” is what they’re usually told.</a:t>
            </a:r>
          </a:p>
          <a:p>
            <a:r>
              <a:t>•The people who do volunteer to go on stage are often extreme extroverts and enjoy the attention and opportunity to perform for large crowds. Some of these people return year after year to stage hypnosis shows because they like the experience so much. Give these people a couple of beers and they'd likely do the same thing.</a:t>
            </a:r>
          </a:p>
        </p:txBody>
      </p:sp>
    </p:spTree>
    <p:extLst>
      <p:ext uri="{BB962C8B-B14F-4D97-AF65-F5344CB8AC3E}">
        <p14:creationId xmlns:p14="http://schemas.microsoft.com/office/powerpoint/2010/main" val="204244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endParaRPr/>
          </a:p>
          <a:p>
            <a:r>
              <a:t>•Looking at the faces of the people in the photo I'd be surprised if any of them are hypnotized by the look on their faces. Most of their eyes aren’t even closed. Not that you have to close your eyes to be hypnotized.</a:t>
            </a:r>
          </a:p>
        </p:txBody>
      </p:sp>
    </p:spTree>
    <p:extLst>
      <p:ext uri="{BB962C8B-B14F-4D97-AF65-F5344CB8AC3E}">
        <p14:creationId xmlns:p14="http://schemas.microsoft.com/office/powerpoint/2010/main" val="198283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This may be fun for some people, but unfortunately stage hypnotists create a misunderstanding and fear of hypnosis in the mind of the public, which is a real impediment to the use of hypnosis for beneficial purposes. After reading the above would you go to a hypnotist to lose weight? You might well be afraid you’d be humiliated.</a:t>
            </a:r>
          </a:p>
        </p:txBody>
      </p:sp>
    </p:spTree>
    <p:extLst>
      <p:ext uri="{BB962C8B-B14F-4D97-AF65-F5344CB8AC3E}">
        <p14:creationId xmlns:p14="http://schemas.microsoft.com/office/powerpoint/2010/main" val="89516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I think of our minds as cell phones. We have many apps that manage our body and our interpretation and sense of reality. One of those apps is consciousness. It seems bigger and more important to us because it gives us a sense of self-awareness. It solves problems and acts as a critical filter. It doesn’t do more than about 7 things very well at once. Other apps might be to digest your food, heal your wounds, control your heart rate, store your learning, store your memories, stories your morals and values, and hundred of other apps all operating at the same time.</a:t>
            </a:r>
          </a:p>
        </p:txBody>
      </p:sp>
    </p:spTree>
    <p:extLst>
      <p:ext uri="{BB962C8B-B14F-4D97-AF65-F5344CB8AC3E}">
        <p14:creationId xmlns:p14="http://schemas.microsoft.com/office/powerpoint/2010/main" val="193389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r>
              <a:t>If you leave this talk with nothing else, leave understanding that hypnosis is not mind control. </a:t>
            </a:r>
          </a:p>
        </p:txBody>
      </p:sp>
    </p:spTree>
    <p:extLst>
      <p:ext uri="{BB962C8B-B14F-4D97-AF65-F5344CB8AC3E}">
        <p14:creationId xmlns:p14="http://schemas.microsoft.com/office/powerpoint/2010/main" val="844385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Florida principal George Kenney meant to help students using hypnosis. Three students died after experiencing an induction. (One in a car accident and two suicide.) They also probably ate cafeteria food and had dental exams during the previous six months. It’s unfortunate but a few of our students attempt to harm themselves with no link to having experienced hypnosis. Mr. Kenney got into trouble not for the students harming themselves, but for practicing hypnosis without a license. He was an over-enthusiastic amateur. He did no harm and likely did a great deal of good. It’s unfortunate that the media has sensationalized this and damaged a potentially useful tool for educators. The truth is we are all being subject to hypnosis whenever we read a book, watch a movie, and we are especially susceptible to trance when we sit in front of the TV and advertisers know only too well.</a:t>
            </a:r>
          </a:p>
          <a:p>
            <a:endParaRPr/>
          </a:p>
          <a:p>
            <a:r>
              <a:t>Which doesn’t mean that hypnosis has no use in education. More about that later…</a:t>
            </a:r>
          </a:p>
        </p:txBody>
      </p:sp>
    </p:spTree>
    <p:extLst>
      <p:ext uri="{BB962C8B-B14F-4D97-AF65-F5344CB8AC3E}">
        <p14:creationId xmlns:p14="http://schemas.microsoft.com/office/powerpoint/2010/main" val="102184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Nobody really knows. Theories have been proposed for several hundred years. It doesn’t matter how hypnosis works so long as we know how to use it. I don’t know how my cell phone works, but I know how to use it.</a:t>
            </a:r>
          </a:p>
        </p:txBody>
      </p:sp>
    </p:spTree>
    <p:extLst>
      <p:ext uri="{BB962C8B-B14F-4D97-AF65-F5344CB8AC3E}">
        <p14:creationId xmlns:p14="http://schemas.microsoft.com/office/powerpoint/2010/main" val="77782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This is my working definition.</a:t>
            </a:r>
          </a:p>
        </p:txBody>
      </p:sp>
    </p:spTree>
    <p:extLst>
      <p:ext uri="{BB962C8B-B14F-4D97-AF65-F5344CB8AC3E}">
        <p14:creationId xmlns:p14="http://schemas.microsoft.com/office/powerpoint/2010/main" val="110645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I work at Oak Springs Wellness Centre in Salem, where I get to work with a massage therapist, a yoga instructor, and many talented counselors.</a:t>
            </a:r>
          </a:p>
        </p:txBody>
      </p:sp>
    </p:spTree>
    <p:extLst>
      <p:ext uri="{BB962C8B-B14F-4D97-AF65-F5344CB8AC3E}">
        <p14:creationId xmlns:p14="http://schemas.microsoft.com/office/powerpoint/2010/main" val="1979442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Notice there is no mention of the word “trance.” That’s because trance isn't needed to produce the results of hypnosis. It makes hypnosis easier, but isn't strictly necessary.</a:t>
            </a:r>
          </a:p>
        </p:txBody>
      </p:sp>
    </p:spTree>
    <p:extLst>
      <p:ext uri="{BB962C8B-B14F-4D97-AF65-F5344CB8AC3E}">
        <p14:creationId xmlns:p14="http://schemas.microsoft.com/office/powerpoint/2010/main" val="1099512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alternative medicine implies practices that have no scientific verification. There is a great deal of scientific evidence on the validity of hypnosis.</a:t>
            </a:r>
          </a:p>
        </p:txBody>
      </p:sp>
    </p:spTree>
    <p:extLst>
      <p:ext uri="{BB962C8B-B14F-4D97-AF65-F5344CB8AC3E}">
        <p14:creationId xmlns:p14="http://schemas.microsoft.com/office/powerpoint/2010/main" val="40212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Here is a list of side effects for a pharmacological health treatments.</a:t>
            </a:r>
          </a:p>
        </p:txBody>
      </p:sp>
    </p:spTree>
    <p:extLst>
      <p:ext uri="{BB962C8B-B14F-4D97-AF65-F5344CB8AC3E}">
        <p14:creationId xmlns:p14="http://schemas.microsoft.com/office/powerpoint/2010/main" val="371501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Why isn’t hypnosis used more often? Hypnosis takes time which most doctors don’t have. Hypnotists listen to their clients closely. A common complaint I hear is that “my doctor doesn’t listen to me.” The Big Pharma lobby has got a lot more muscle than the hypnosis lobby.</a:t>
            </a:r>
          </a:p>
        </p:txBody>
      </p:sp>
    </p:spTree>
    <p:extLst>
      <p:ext uri="{BB962C8B-B14F-4D97-AF65-F5344CB8AC3E}">
        <p14:creationId xmlns:p14="http://schemas.microsoft.com/office/powerpoint/2010/main" val="109163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Sir John Eccles, neuro-physiologist, winner of the Nobel prize for Physiology or Medicine 1963, made the following statement, which is really key to the whole thing.</a:t>
            </a:r>
          </a:p>
        </p:txBody>
      </p:sp>
    </p:spTree>
    <p:extLst>
      <p:ext uri="{BB962C8B-B14F-4D97-AF65-F5344CB8AC3E}">
        <p14:creationId xmlns:p14="http://schemas.microsoft.com/office/powerpoint/2010/main" val="1231305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Which means our minds decide how we interpret the universe around us. And because our minds are our user interface we can alter our experience of the world by altering our minds in simple and healthy ways using suggestions planted in the subconscious mind. This we call hypnosis.</a:t>
            </a:r>
          </a:p>
        </p:txBody>
      </p:sp>
    </p:spTree>
    <p:extLst>
      <p:ext uri="{BB962C8B-B14F-4D97-AF65-F5344CB8AC3E}">
        <p14:creationId xmlns:p14="http://schemas.microsoft.com/office/powerpoint/2010/main" val="1396981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The word hypnosis is synonymous with relaxation, although a person can experience hypnosis under noisy and stressful situations. Hypnosis can be used in emergency rooms.</a:t>
            </a:r>
          </a:p>
        </p:txBody>
      </p:sp>
    </p:spTree>
    <p:extLst>
      <p:ext uri="{BB962C8B-B14F-4D97-AF65-F5344CB8AC3E}">
        <p14:creationId xmlns:p14="http://schemas.microsoft.com/office/powerpoint/2010/main" val="629677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It seems like everyone knows someone who stopped smoking using hypnosis. Claims of success, however, (100% in one session) are somewhat exaggerated. About 30% are able to stop after one session. Medical research show that about 70% of smokers stop smoking using hypnosis in 4 to 5 sessions. Better than nicotine patches. It takes a highly motivated person to stop smoking. Remember the hypnotist can't make you do anything. But I have had many clients walk into my office smokers and leave the office non-smokers even those who aren’t sure they “believe in hypnosis.” It’s like flipping a switch.</a:t>
            </a:r>
          </a:p>
        </p:txBody>
      </p:sp>
    </p:spTree>
    <p:extLst>
      <p:ext uri="{BB962C8B-B14F-4D97-AF65-F5344CB8AC3E}">
        <p14:creationId xmlns:p14="http://schemas.microsoft.com/office/powerpoint/2010/main" val="184985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It’s well worth mentioning, although it’s perhaps a little beyond the scope of this presentation, that in my opinion the most potent use of hypnosis is in pain control. Research and confirmation of the efficacy of hypnosis in managing pain builds and builds and builds.</a:t>
            </a:r>
          </a:p>
          <a:p>
            <a:r>
              <a:t>   For me, while I enjoy helping people quit smoking, lose weight and reduce their stress, I feel like I've done some real good when I can help people deal with acute and especially chronic pain. </a:t>
            </a:r>
          </a:p>
        </p:txBody>
      </p:sp>
    </p:spTree>
    <p:extLst>
      <p:ext uri="{BB962C8B-B14F-4D97-AF65-F5344CB8AC3E}">
        <p14:creationId xmlns:p14="http://schemas.microsoft.com/office/powerpoint/2010/main" val="164175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Hypnosis in combination with a change in physical activity and eating habits can be effective in losing much, much more.</a:t>
            </a:r>
          </a:p>
        </p:txBody>
      </p:sp>
    </p:spTree>
    <p:extLst>
      <p:ext uri="{BB962C8B-B14F-4D97-AF65-F5344CB8AC3E}">
        <p14:creationId xmlns:p14="http://schemas.microsoft.com/office/powerpoint/2010/main" val="211306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t>How one goes from being a teacher to a hypnotist is a story for another day because I’m here to tell you what hypnosis can do for you.</a:t>
            </a:r>
          </a:p>
        </p:txBody>
      </p:sp>
    </p:spTree>
    <p:extLst>
      <p:ext uri="{BB962C8B-B14F-4D97-AF65-F5344CB8AC3E}">
        <p14:creationId xmlns:p14="http://schemas.microsoft.com/office/powerpoint/2010/main" val="1817762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t>Hypnosis can help you create a healthier life style.</a:t>
            </a:r>
          </a:p>
        </p:txBody>
      </p:sp>
    </p:spTree>
    <p:extLst>
      <p:ext uri="{BB962C8B-B14F-4D97-AF65-F5344CB8AC3E}">
        <p14:creationId xmlns:p14="http://schemas.microsoft.com/office/powerpoint/2010/main" val="1274501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Menopause/hot flashes. Hypnosis has been found to help to cut hot flashes by about 80% (combining frequency and severity). 75% fewer flashes.</a:t>
            </a:r>
          </a:p>
        </p:txBody>
      </p:sp>
    </p:spTree>
    <p:extLst>
      <p:ext uri="{BB962C8B-B14F-4D97-AF65-F5344CB8AC3E}">
        <p14:creationId xmlns:p14="http://schemas.microsoft.com/office/powerpoint/2010/main" val="1536781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endParaRPr/>
          </a:p>
        </p:txBody>
      </p:sp>
      <p:sp>
        <p:nvSpPr>
          <p:cNvPr id="298" name="Shape 298"/>
          <p:cNvSpPr>
            <a:spLocks noGrp="1"/>
          </p:cNvSpPr>
          <p:nvPr>
            <p:ph type="body" sz="quarter" idx="1"/>
          </p:nvPr>
        </p:nvSpPr>
        <p:spPr>
          <a:prstGeom prst="rect">
            <a:avLst/>
          </a:prstGeom>
        </p:spPr>
        <p:txBody>
          <a:bodyPr/>
          <a:lstStyle/>
          <a:p>
            <a:r>
              <a:t>There are many other purposes to which hypnosis might be applied: time regression (forensic hypnosis), sports performance, test anxiety, hypnosis for travelers, and so on. There are uses we probably haven’t even thought of.</a:t>
            </a:r>
          </a:p>
        </p:txBody>
      </p:sp>
    </p:spTree>
    <p:extLst>
      <p:ext uri="{BB962C8B-B14F-4D97-AF65-F5344CB8AC3E}">
        <p14:creationId xmlns:p14="http://schemas.microsoft.com/office/powerpoint/2010/main" val="902125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Take five minutes to stretch and to walk around and say hello to your neighbor if you haven’t already done so. When we come back I’ll first take questions, second explain to you how to do self-hypnosis, and finally we can all enjoy the remainder of the time in a relaxing group induction.</a:t>
            </a:r>
          </a:p>
        </p:txBody>
      </p:sp>
    </p:spTree>
    <p:extLst>
      <p:ext uri="{BB962C8B-B14F-4D97-AF65-F5344CB8AC3E}">
        <p14:creationId xmlns:p14="http://schemas.microsoft.com/office/powerpoint/2010/main" val="786428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Questions</a:t>
            </a:r>
          </a:p>
        </p:txBody>
      </p:sp>
    </p:spTree>
    <p:extLst>
      <p:ext uri="{BB962C8B-B14F-4D97-AF65-F5344CB8AC3E}">
        <p14:creationId xmlns:p14="http://schemas.microsoft.com/office/powerpoint/2010/main" val="188306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Contact information is on the handouts.</a:t>
            </a:r>
          </a:p>
        </p:txBody>
      </p:sp>
    </p:spTree>
    <p:extLst>
      <p:ext uri="{BB962C8B-B14F-4D97-AF65-F5344CB8AC3E}">
        <p14:creationId xmlns:p14="http://schemas.microsoft.com/office/powerpoint/2010/main" val="947906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For those who live in the greater Salem area and are interested in my services I’m offering a 15% discount. Just mention the OEBB Wellness Conference when you schedule your appointment.</a:t>
            </a:r>
          </a:p>
        </p:txBody>
      </p:sp>
    </p:spTree>
    <p:extLst>
      <p:ext uri="{BB962C8B-B14F-4D97-AF65-F5344CB8AC3E}">
        <p14:creationId xmlns:p14="http://schemas.microsoft.com/office/powerpoint/2010/main" val="1861425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While it’s outside the purpose of this event, I am working on a book for teachers to use [non-trance] conversational hypnosis for classroom management and especially for resistant learners. </a:t>
            </a:r>
          </a:p>
        </p:txBody>
      </p:sp>
    </p:spTree>
    <p:extLst>
      <p:ext uri="{BB962C8B-B14F-4D97-AF65-F5344CB8AC3E}">
        <p14:creationId xmlns:p14="http://schemas.microsoft.com/office/powerpoint/2010/main" val="429381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I thank you for your time and attention.</a:t>
            </a:r>
          </a:p>
        </p:txBody>
      </p:sp>
    </p:spTree>
    <p:extLst>
      <p:ext uri="{BB962C8B-B14F-4D97-AF65-F5344CB8AC3E}">
        <p14:creationId xmlns:p14="http://schemas.microsoft.com/office/powerpoint/2010/main" val="107811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Teachers, administrators, health professionals, ?, Salem, work hard every day, feel stress, time, speeches, testing, lose weight or, manage pain or, stop a habit like smoking or, create a new habit like developing a fitness lifestyle, just curious?</a:t>
            </a:r>
          </a:p>
          <a:p>
            <a:endParaRPr/>
          </a:p>
          <a:p>
            <a:r>
              <a:t> </a:t>
            </a:r>
          </a:p>
        </p:txBody>
      </p:sp>
    </p:spTree>
    <p:extLst>
      <p:ext uri="{BB962C8B-B14F-4D97-AF65-F5344CB8AC3E}">
        <p14:creationId xmlns:p14="http://schemas.microsoft.com/office/powerpoint/2010/main" val="102537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t>Before…</a:t>
            </a:r>
          </a:p>
        </p:txBody>
      </p:sp>
    </p:spTree>
    <p:extLst>
      <p:ext uri="{BB962C8B-B14F-4D97-AF65-F5344CB8AC3E}">
        <p14:creationId xmlns:p14="http://schemas.microsoft.com/office/powerpoint/2010/main" val="198694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Hypnosis is not mind control. Hypnosis can’t make you do anything that you don't want to do. If this were so hypnotists would be the wealthiest and most powerful people on the plant. They aren’t.</a:t>
            </a:r>
          </a:p>
        </p:txBody>
      </p:sp>
    </p:spTree>
    <p:extLst>
      <p:ext uri="{BB962C8B-B14F-4D97-AF65-F5344CB8AC3E}">
        <p14:creationId xmlns:p14="http://schemas.microsoft.com/office/powerpoint/2010/main" val="1146020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No one can force you to tell secrets while in hypnosis. If this were true I’d have a gig with the FBI.</a:t>
            </a:r>
          </a:p>
        </p:txBody>
      </p:sp>
    </p:spTree>
    <p:extLst>
      <p:ext uri="{BB962C8B-B14F-4D97-AF65-F5344CB8AC3E}">
        <p14:creationId xmlns:p14="http://schemas.microsoft.com/office/powerpoint/2010/main" val="38868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Hypnosis won’t make you lose control.</a:t>
            </a:r>
          </a:p>
        </p:txBody>
      </p:sp>
    </p:spTree>
    <p:extLst>
      <p:ext uri="{BB962C8B-B14F-4D97-AF65-F5344CB8AC3E}">
        <p14:creationId xmlns:p14="http://schemas.microsoft.com/office/powerpoint/2010/main" val="40617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Hypnosis cannot regress you to a past life. Past lives are a religious belief and as such you would no more see your hypnotist to find out about a past life than you would your dentist.</a:t>
            </a:r>
          </a:p>
        </p:txBody>
      </p:sp>
    </p:spTree>
    <p:extLst>
      <p:ext uri="{BB962C8B-B14F-4D97-AF65-F5344CB8AC3E}">
        <p14:creationId xmlns:p14="http://schemas.microsoft.com/office/powerpoint/2010/main" val="1904292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solidFill>
                  <a:srgbClr val="FFFFFF"/>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hyperlink" Target="http://tinyurl.com/z5rplpk"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Shape 119"/>
          <p:cNvSpPr>
            <a:spLocks noGrp="1"/>
          </p:cNvSpPr>
          <p:nvPr>
            <p:ph type="ctrTitle"/>
          </p:nvPr>
        </p:nvSpPr>
        <p:spPr>
          <a:xfrm>
            <a:off x="961826" y="3094334"/>
            <a:ext cx="11081148" cy="4425554"/>
          </a:xfrm>
          <a:prstGeom prst="rect">
            <a:avLst/>
          </a:prstGeom>
          <a:effectLst>
            <a:outerShdw blurRad="63500" dir="5400000" rotWithShape="0">
              <a:srgbClr val="000000">
                <a:alpha val="39898"/>
              </a:srgbClr>
            </a:outerShdw>
          </a:effectLst>
        </p:spPr>
        <p:txBody>
          <a:bodyPr/>
          <a:lstStyle/>
          <a:p>
            <a:pPr defTabSz="443991">
              <a:defRPr sz="6080">
                <a:solidFill>
                  <a:srgbClr val="000000"/>
                </a:solidFill>
              </a:defRPr>
            </a:pPr>
            <a:r>
              <a:rPr sz="7979" b="1">
                <a:latin typeface="Helvetica"/>
                <a:ea typeface="Helvetica"/>
                <a:cs typeface="Helvetica"/>
                <a:sym typeface="Helvetica"/>
              </a:rPr>
              <a:t>Learn</a:t>
            </a:r>
            <a:r>
              <a:rPr sz="7979"/>
              <a:t> to Use </a:t>
            </a:r>
            <a:r>
              <a:rPr sz="7979" b="1">
                <a:solidFill>
                  <a:schemeClr val="accent2">
                    <a:lumOff val="-23751"/>
                  </a:schemeClr>
                </a:solidFill>
                <a:latin typeface="Helvetica"/>
                <a:ea typeface="Helvetica"/>
                <a:cs typeface="Helvetica"/>
                <a:sym typeface="Helvetica"/>
              </a:rPr>
              <a:t>Self-</a:t>
            </a:r>
            <a:r>
              <a:rPr sz="7979" b="1">
                <a:solidFill>
                  <a:srgbClr val="FF2600"/>
                </a:solidFill>
                <a:latin typeface="Helvetica"/>
                <a:ea typeface="Helvetica"/>
                <a:cs typeface="Helvetica"/>
                <a:sym typeface="Helvetica"/>
              </a:rPr>
              <a:t>Hypnosis</a:t>
            </a:r>
            <a:r>
              <a:rPr b="1">
                <a:solidFill>
                  <a:srgbClr val="FF2600"/>
                </a:solidFill>
                <a:latin typeface="Helvetica"/>
                <a:ea typeface="Helvetica"/>
                <a:cs typeface="Helvetica"/>
                <a:sym typeface="Helvetica"/>
              </a:rPr>
              <a:t> </a:t>
            </a:r>
          </a:p>
          <a:p>
            <a:pPr defTabSz="443991">
              <a:defRPr sz="6080">
                <a:solidFill>
                  <a:srgbClr val="000000"/>
                </a:solidFill>
              </a:defRPr>
            </a:pPr>
            <a:r>
              <a:t>to Reduce Stress, Lose Weight, Stop Smoking &amp; </a:t>
            </a:r>
            <a:r>
              <a:rPr b="1">
                <a:latin typeface="Helvetica"/>
                <a:ea typeface="Helvetica"/>
                <a:cs typeface="Helvetica"/>
                <a:sym typeface="Helvetica"/>
              </a:rPr>
              <a:t>Be Healthier</a:t>
            </a:r>
          </a:p>
        </p:txBody>
      </p:sp>
      <p:sp>
        <p:nvSpPr>
          <p:cNvPr id="120" name="Shape 120"/>
          <p:cNvSpPr/>
          <p:nvPr/>
        </p:nvSpPr>
        <p:spPr>
          <a:xfrm>
            <a:off x="1033373" y="1439444"/>
            <a:ext cx="10938054" cy="119381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7200">
                <a:solidFill>
                  <a:srgbClr val="000000"/>
                </a:solidFill>
              </a:defRPr>
            </a:pPr>
            <a:r>
              <a:t>The </a:t>
            </a:r>
            <a:r>
              <a:rPr b="1">
                <a:solidFill>
                  <a:srgbClr val="0433FF"/>
                </a:solidFill>
                <a:latin typeface="Helvetica"/>
                <a:ea typeface="Helvetica"/>
                <a:cs typeface="Helvetica"/>
                <a:sym typeface="Helvetica"/>
              </a:rPr>
              <a:t>Truth</a:t>
            </a:r>
            <a:r>
              <a:t> About Hypnosis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asted-image.tiff"/>
          <p:cNvPicPr>
            <a:picLocks noChangeAspect="1"/>
          </p:cNvPicPr>
          <p:nvPr/>
        </p:nvPicPr>
        <p:blipFill>
          <a:blip r:embed="rId3">
            <a:extLst/>
          </a:blip>
          <a:stretch>
            <a:fillRect/>
          </a:stretch>
        </p:blipFill>
        <p:spPr>
          <a:xfrm>
            <a:off x="0" y="1219200"/>
            <a:ext cx="13004801" cy="7315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3eccb9c4-3252-4829-b1dd-d98d6e6c4247.jpg"/>
          <p:cNvPicPr>
            <a:picLocks noChangeAspect="1"/>
          </p:cNvPicPr>
          <p:nvPr/>
        </p:nvPicPr>
        <p:blipFill>
          <a:blip r:embed="rId3">
            <a:extLst/>
          </a:blip>
          <a:stretch>
            <a:fillRect/>
          </a:stretch>
        </p:blipFill>
        <p:spPr>
          <a:xfrm>
            <a:off x="0" y="812800"/>
            <a:ext cx="13004801" cy="812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buddha copy.jpg"/>
          <p:cNvPicPr>
            <a:picLocks noChangeAspect="1"/>
          </p:cNvPicPr>
          <p:nvPr/>
        </p:nvPicPr>
        <p:blipFill>
          <a:blip r:embed="rId3">
            <a:extLst/>
          </a:blip>
          <a:stretch>
            <a:fillRect/>
          </a:stretch>
        </p:blipFill>
        <p:spPr>
          <a:xfrm>
            <a:off x="376864" y="-12700"/>
            <a:ext cx="12251072"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leep-deprived1 copy.jpg"/>
          <p:cNvPicPr>
            <a:picLocks noChangeAspect="1"/>
          </p:cNvPicPr>
          <p:nvPr/>
        </p:nvPicPr>
        <p:blipFill>
          <a:blip r:embed="rId3">
            <a:extLst/>
          </a:blip>
          <a:stretch>
            <a:fillRect/>
          </a:stretch>
        </p:blipFill>
        <p:spPr>
          <a:xfrm>
            <a:off x="0" y="1112444"/>
            <a:ext cx="13004801" cy="8625009"/>
          </a:xfrm>
          <a:prstGeom prst="rect">
            <a:avLst/>
          </a:prstGeom>
          <a:ln w="12700">
            <a:miter lim="400000"/>
          </a:ln>
        </p:spPr>
      </p:pic>
      <p:sp>
        <p:nvSpPr>
          <p:cNvPr id="171" name="Shape 171"/>
          <p:cNvSpPr/>
          <p:nvPr/>
        </p:nvSpPr>
        <p:spPr>
          <a:xfrm>
            <a:off x="409633" y="148098"/>
            <a:ext cx="379534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hypnosis ≠ sleep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asted-image-small.png"/>
          <p:cNvPicPr>
            <a:picLocks noChangeAspect="1"/>
          </p:cNvPicPr>
          <p:nvPr/>
        </p:nvPicPr>
        <p:blipFill>
          <a:blip r:embed="rId3">
            <a:extLst/>
          </a:blip>
          <a:stretch>
            <a:fillRect/>
          </a:stretch>
        </p:blipFill>
        <p:spPr>
          <a:xfrm>
            <a:off x="0" y="2467614"/>
            <a:ext cx="13004801" cy="7315201"/>
          </a:xfrm>
          <a:prstGeom prst="rect">
            <a:avLst/>
          </a:prstGeom>
          <a:ln w="12700">
            <a:miter lim="400000"/>
          </a:ln>
        </p:spPr>
      </p:pic>
      <p:sp>
        <p:nvSpPr>
          <p:cNvPr id="176" name="Shape 176"/>
          <p:cNvSpPr/>
          <p:nvPr/>
        </p:nvSpPr>
        <p:spPr>
          <a:xfrm>
            <a:off x="638909" y="620276"/>
            <a:ext cx="616214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What about stage hypnotists?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pasted-image-small.png"/>
          <p:cNvPicPr>
            <a:picLocks noChangeAspect="1"/>
          </p:cNvPicPr>
          <p:nvPr/>
        </p:nvPicPr>
        <p:blipFill>
          <a:blip r:embed="rId3">
            <a:extLst/>
          </a:blip>
          <a:stretch>
            <a:fillRect/>
          </a:stretch>
        </p:blipFill>
        <p:spPr>
          <a:xfrm>
            <a:off x="0" y="2467614"/>
            <a:ext cx="13004801" cy="7315201"/>
          </a:xfrm>
          <a:prstGeom prst="rect">
            <a:avLst/>
          </a:prstGeom>
          <a:ln w="12700">
            <a:miter lim="400000"/>
          </a:ln>
        </p:spPr>
      </p:pic>
      <p:sp>
        <p:nvSpPr>
          <p:cNvPr id="181" name="Shape 181"/>
          <p:cNvSpPr/>
          <p:nvPr/>
        </p:nvSpPr>
        <p:spPr>
          <a:xfrm>
            <a:off x="11401905" y="4880405"/>
            <a:ext cx="1412275" cy="1412275"/>
          </a:xfrm>
          <a:prstGeom prst="ellipse">
            <a:avLst/>
          </a:prstGeom>
          <a:ln w="152400">
            <a:solidFill>
              <a:srgbClr val="FF2600"/>
            </a:solidFill>
            <a:miter lim="400000"/>
          </a:ln>
          <a:effectLst>
            <a:outerShdw blurRad="88900" dir="5400000" rotWithShape="0">
              <a:srgbClr val="000000">
                <a:alpha val="78138"/>
              </a:srgbClr>
            </a:outerShdw>
          </a:effectLst>
        </p:spPr>
        <p:txBody>
          <a:bodyPr lIns="50800" tIns="50800" rIns="50800" bIns="50800" anchor="ctr"/>
          <a:lstStyle/>
          <a:p>
            <a:pPr>
              <a:defRPr sz="2600">
                <a:solidFill>
                  <a:srgbClr val="FFFFFF"/>
                </a:solidFill>
              </a:defRPr>
            </a:pPr>
            <a:endParaRPr/>
          </a:p>
        </p:txBody>
      </p:sp>
      <p:sp>
        <p:nvSpPr>
          <p:cNvPr id="182" name="Shape 182"/>
          <p:cNvSpPr/>
          <p:nvPr/>
        </p:nvSpPr>
        <p:spPr>
          <a:xfrm>
            <a:off x="9005892" y="4726563"/>
            <a:ext cx="1412275" cy="1412275"/>
          </a:xfrm>
          <a:prstGeom prst="ellipse">
            <a:avLst/>
          </a:prstGeom>
          <a:ln w="152400">
            <a:solidFill>
              <a:srgbClr val="FF2600"/>
            </a:solidFill>
            <a:miter lim="400000"/>
          </a:ln>
          <a:effectLst>
            <a:outerShdw blurRad="88900" dir="5400000" rotWithShape="0">
              <a:srgbClr val="000000">
                <a:alpha val="78138"/>
              </a:srgbClr>
            </a:outerShdw>
          </a:effectLst>
        </p:spPr>
        <p:txBody>
          <a:bodyPr lIns="50800" tIns="50800" rIns="50800" bIns="50800" anchor="ctr"/>
          <a:lstStyle/>
          <a:p>
            <a:pPr>
              <a:defRPr sz="2600">
                <a:solidFill>
                  <a:srgbClr val="FFFFFF"/>
                </a:solidFill>
              </a:defRPr>
            </a:pPr>
            <a:endParaRPr/>
          </a:p>
        </p:txBody>
      </p:sp>
      <p:sp>
        <p:nvSpPr>
          <p:cNvPr id="183" name="Shape 183"/>
          <p:cNvSpPr/>
          <p:nvPr/>
        </p:nvSpPr>
        <p:spPr>
          <a:xfrm>
            <a:off x="4486856" y="4588105"/>
            <a:ext cx="1412275" cy="1412275"/>
          </a:xfrm>
          <a:prstGeom prst="ellipse">
            <a:avLst/>
          </a:prstGeom>
          <a:ln w="152400">
            <a:solidFill>
              <a:srgbClr val="FF2600"/>
            </a:solidFill>
            <a:miter lim="400000"/>
          </a:ln>
          <a:effectLst>
            <a:outerShdw blurRad="88900" dir="5400000" rotWithShape="0">
              <a:srgbClr val="000000">
                <a:alpha val="78138"/>
              </a:srgbClr>
            </a:outerShdw>
          </a:effectLst>
        </p:spPr>
        <p:txBody>
          <a:bodyPr lIns="50800" tIns="50800" rIns="50800" bIns="50800" anchor="ctr"/>
          <a:lstStyle/>
          <a:p>
            <a:pPr>
              <a:defRPr sz="2600">
                <a:solidFill>
                  <a:srgbClr val="FFFFFF"/>
                </a:solidFill>
              </a:defRPr>
            </a:pPr>
            <a:endParaRPr/>
          </a:p>
        </p:txBody>
      </p:sp>
      <p:sp>
        <p:nvSpPr>
          <p:cNvPr id="184" name="Shape 184"/>
          <p:cNvSpPr/>
          <p:nvPr/>
        </p:nvSpPr>
        <p:spPr>
          <a:xfrm>
            <a:off x="7013795" y="4588105"/>
            <a:ext cx="1412275" cy="1412275"/>
          </a:xfrm>
          <a:prstGeom prst="ellipse">
            <a:avLst/>
          </a:prstGeom>
          <a:ln w="152400">
            <a:solidFill>
              <a:srgbClr val="FF2600"/>
            </a:solidFill>
            <a:miter lim="400000"/>
          </a:ln>
          <a:effectLst>
            <a:outerShdw blurRad="88900" dir="5400000" rotWithShape="0">
              <a:srgbClr val="000000">
                <a:alpha val="78138"/>
              </a:srgbClr>
            </a:outerShdw>
          </a:effectLst>
        </p:spPr>
        <p:txBody>
          <a:bodyPr lIns="50800" tIns="50800" rIns="50800" bIns="50800" anchor="ctr"/>
          <a:lstStyle/>
          <a:p>
            <a:pPr>
              <a:defRPr sz="2600">
                <a:solidFill>
                  <a:srgbClr val="FFFFFF"/>
                </a:solidFill>
              </a:defRPr>
            </a:pPr>
            <a:endParaRPr/>
          </a:p>
        </p:txBody>
      </p:sp>
      <p:sp>
        <p:nvSpPr>
          <p:cNvPr id="185" name="Shape 185"/>
          <p:cNvSpPr/>
          <p:nvPr/>
        </p:nvSpPr>
        <p:spPr>
          <a:xfrm>
            <a:off x="639901" y="618291"/>
            <a:ext cx="616214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What about stage hypnotists?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FB87A0"/>
            </a:gs>
          </a:gsLst>
          <a:lin ang="5400000" scaled="0"/>
        </a:gradFill>
        <a:effectLst/>
      </p:bgPr>
    </p:bg>
    <p:spTree>
      <p:nvGrpSpPr>
        <p:cNvPr id="1" name=""/>
        <p:cNvGrpSpPr/>
        <p:nvPr/>
      </p:nvGrpSpPr>
      <p:grpSpPr>
        <a:xfrm>
          <a:off x="0" y="0"/>
          <a:ext cx="0" cy="0"/>
          <a:chOff x="0" y="0"/>
          <a:chExt cx="0" cy="0"/>
        </a:xfrm>
      </p:grpSpPr>
      <p:pic>
        <p:nvPicPr>
          <p:cNvPr id="189" name="pasted-image.tif"/>
          <p:cNvPicPr>
            <a:picLocks noChangeAspect="1"/>
          </p:cNvPicPr>
          <p:nvPr/>
        </p:nvPicPr>
        <p:blipFill>
          <a:blip r:embed="rId3">
            <a:extLst/>
          </a:blip>
          <a:stretch>
            <a:fillRect/>
          </a:stretch>
        </p:blipFill>
        <p:spPr>
          <a:xfrm>
            <a:off x="2572751" y="-1043372"/>
            <a:ext cx="8343635" cy="11840344"/>
          </a:xfrm>
          <a:prstGeom prst="rect">
            <a:avLst/>
          </a:prstGeom>
          <a:ln w="12700">
            <a:miter lim="400000"/>
          </a:ln>
        </p:spPr>
      </p:pic>
      <p:sp>
        <p:nvSpPr>
          <p:cNvPr id="190" name="Shape 190"/>
          <p:cNvSpPr/>
          <p:nvPr/>
        </p:nvSpPr>
        <p:spPr>
          <a:xfrm rot="21363318">
            <a:off x="3508215" y="238058"/>
            <a:ext cx="3562448" cy="731899"/>
          </a:xfrm>
          <a:prstGeom prst="rect">
            <a:avLst/>
          </a:prstGeom>
          <a:solidFill>
            <a:schemeClr val="accent5"/>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sp>
        <p:nvSpPr>
          <p:cNvPr id="191" name="Shape 191"/>
          <p:cNvSpPr/>
          <p:nvPr/>
        </p:nvSpPr>
        <p:spPr>
          <a:xfrm>
            <a:off x="4760398" y="7263941"/>
            <a:ext cx="2162099" cy="375743"/>
          </a:xfrm>
          <a:prstGeom prst="rect">
            <a:avLst/>
          </a:prstGeom>
          <a:solidFill>
            <a:schemeClr val="accent5"/>
          </a:solidFill>
          <a:ln w="12700">
            <a:miter lim="400000"/>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mind.jpg"/>
          <p:cNvPicPr>
            <a:picLocks noChangeAspect="1"/>
          </p:cNvPicPr>
          <p:nvPr/>
        </p:nvPicPr>
        <p:blipFill>
          <a:blip r:embed="rId3">
            <a:extLst/>
          </a:blip>
          <a:stretch>
            <a:fillRect/>
          </a:stretch>
        </p:blipFill>
        <p:spPr>
          <a:xfrm>
            <a:off x="-1" y="541866"/>
            <a:ext cx="13004801" cy="8669868"/>
          </a:xfrm>
          <a:prstGeom prst="rect">
            <a:avLst/>
          </a:prstGeom>
          <a:ln w="12700">
            <a:miter lim="400000"/>
          </a:ln>
        </p:spPr>
      </p:pic>
      <p:sp>
        <p:nvSpPr>
          <p:cNvPr id="196" name="Shape 196"/>
          <p:cNvSpPr/>
          <p:nvPr/>
        </p:nvSpPr>
        <p:spPr>
          <a:xfrm>
            <a:off x="822234" y="1490529"/>
            <a:ext cx="3417616"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00000"/>
                </a:solidFill>
                <a:latin typeface="Helvetica"/>
                <a:ea typeface="Helvetica"/>
                <a:cs typeface="Helvetica"/>
                <a:sym typeface="Helvetica"/>
              </a:defRPr>
            </a:lvl1pPr>
          </a:lstStyle>
          <a:p>
            <a:r>
              <a:t>consciousness</a:t>
            </a:r>
          </a:p>
        </p:txBody>
      </p:sp>
      <p:sp>
        <p:nvSpPr>
          <p:cNvPr id="197" name="Shape 197"/>
          <p:cNvSpPr/>
          <p:nvPr/>
        </p:nvSpPr>
        <p:spPr>
          <a:xfrm>
            <a:off x="2446003" y="2220069"/>
            <a:ext cx="2256559" cy="4542340"/>
          </a:xfrm>
          <a:prstGeom prst="line">
            <a:avLst/>
          </a:prstGeom>
          <a:ln w="63500">
            <a:solidFill>
              <a:srgbClr val="FF2600"/>
            </a:solidFill>
            <a:miter lim="400000"/>
            <a:tailEnd type="triangle"/>
          </a:ln>
          <a:effectLst>
            <a:outerShdw blurRad="63500" dist="25400" dir="5400000" rotWithShape="0">
              <a:srgbClr val="000000">
                <a:alpha val="50000"/>
              </a:srgbClr>
            </a:outerShdw>
          </a:effectLst>
        </p:spPr>
        <p:txBody>
          <a:bodyPr lIns="50800" tIns="50800" rIns="50800" bIns="50800" anchor="ctr"/>
          <a:lstStyle/>
          <a:p>
            <a:pPr>
              <a:defRPr sz="2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asted-image.tiff"/>
          <p:cNvPicPr>
            <a:picLocks noChangeAspect="1"/>
          </p:cNvPicPr>
          <p:nvPr/>
        </p:nvPicPr>
        <p:blipFill>
          <a:blip r:embed="rId3">
            <a:extLst/>
          </a:blip>
          <a:stretch>
            <a:fillRect/>
          </a:stretch>
        </p:blipFill>
        <p:spPr>
          <a:xfrm>
            <a:off x="3429000" y="787400"/>
            <a:ext cx="6146800" cy="8178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asted-image.tiff"/>
          <p:cNvPicPr>
            <a:picLocks noChangeAspect="1"/>
          </p:cNvPicPr>
          <p:nvPr/>
        </p:nvPicPr>
        <p:blipFill>
          <a:blip r:embed="rId3">
            <a:extLst/>
          </a:blip>
          <a:stretch>
            <a:fillRect/>
          </a:stretch>
        </p:blipFill>
        <p:spPr>
          <a:xfrm>
            <a:off x="-1" y="1598998"/>
            <a:ext cx="13004801" cy="7305041"/>
          </a:xfrm>
          <a:prstGeom prst="rect">
            <a:avLst/>
          </a:prstGeom>
          <a:ln w="12700">
            <a:miter lim="400000"/>
          </a:ln>
        </p:spPr>
      </p:pic>
      <p:sp>
        <p:nvSpPr>
          <p:cNvPr id="206" name="Shape 206"/>
          <p:cNvSpPr/>
          <p:nvPr/>
        </p:nvSpPr>
        <p:spPr>
          <a:xfrm>
            <a:off x="257124" y="413787"/>
            <a:ext cx="4687672"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Hypnosis in Education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 name="Shape 122"/>
          <p:cNvSpPr/>
          <p:nvPr/>
        </p:nvSpPr>
        <p:spPr>
          <a:xfrm>
            <a:off x="2422503" y="3632199"/>
            <a:ext cx="8159794" cy="2489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9500" b="1">
                <a:solidFill>
                  <a:srgbClr val="000000"/>
                </a:solidFill>
                <a:latin typeface="Helvetica"/>
                <a:ea typeface="Helvetica"/>
                <a:cs typeface="Helvetica"/>
                <a:sym typeface="Helvetica"/>
              </a:defRPr>
            </a:pPr>
            <a:r>
              <a:t>Glen Bledsoe</a:t>
            </a:r>
          </a:p>
          <a:p>
            <a:pPr>
              <a:defRPr sz="6200">
                <a:solidFill>
                  <a:schemeClr val="accent6">
                    <a:hueOff val="-194191"/>
                    <a:satOff val="-4488"/>
                    <a:lumOff val="-21153"/>
                  </a:schemeClr>
                </a:solidFill>
              </a:defRPr>
            </a:pPr>
            <a:r>
              <a:t>Consulting Hypnotist</a:t>
            </a:r>
          </a:p>
        </p:txBody>
      </p:sp>
      <p:sp>
        <p:nvSpPr>
          <p:cNvPr id="123" name="Shape 123"/>
          <p:cNvSpPr/>
          <p:nvPr/>
        </p:nvSpPr>
        <p:spPr>
          <a:xfrm>
            <a:off x="2863175" y="5063202"/>
            <a:ext cx="7303850" cy="89741"/>
          </a:xfrm>
          <a:prstGeom prst="rect">
            <a:avLst/>
          </a:prstGeom>
          <a:blipFill>
            <a:blip r:embed="rId3"/>
          </a:blipFill>
          <a:ln w="12700">
            <a:miter lim="400000"/>
          </a:ln>
        </p:spPr>
        <p:txBody>
          <a:bodyPr lIns="50800" tIns="50800" rIns="50800" bIns="50800" anchor="ctr"/>
          <a:lstStyle/>
          <a:p>
            <a:pPr>
              <a:defRPr sz="2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Shape 210"/>
          <p:cNvSpPr>
            <a:spLocks noGrp="1"/>
          </p:cNvSpPr>
          <p:nvPr>
            <p:ph type="title"/>
          </p:nvPr>
        </p:nvSpPr>
        <p:spPr>
          <a:xfrm>
            <a:off x="1270000" y="3918835"/>
            <a:ext cx="10464800" cy="1915929"/>
          </a:xfrm>
          <a:prstGeom prst="rect">
            <a:avLst/>
          </a:prstGeom>
          <a:effectLst>
            <a:outerShdw blurRad="63500" dir="5400000" rotWithShape="0">
              <a:srgbClr val="000000">
                <a:alpha val="40000"/>
              </a:srgbClr>
            </a:outerShdw>
          </a:effectLst>
        </p:spPr>
        <p:txBody>
          <a:bodyPr/>
          <a:lstStyle/>
          <a:p>
            <a:r>
              <a:rPr b="1">
                <a:solidFill>
                  <a:srgbClr val="000000"/>
                </a:solidFill>
                <a:latin typeface="Helvetica"/>
                <a:ea typeface="Helvetica"/>
                <a:cs typeface="Helvetica"/>
                <a:sym typeface="Helvetica"/>
              </a:rPr>
              <a:t>What</a:t>
            </a:r>
            <a:r>
              <a:rPr>
                <a:solidFill>
                  <a:srgbClr val="000000"/>
                </a:solidFill>
              </a:rPr>
              <a:t> is</a:t>
            </a:r>
            <a:r>
              <a:t> </a:t>
            </a:r>
            <a:r>
              <a:rPr b="1">
                <a:solidFill>
                  <a:srgbClr val="FF2600"/>
                </a:solidFill>
                <a:latin typeface="Helvetica"/>
                <a:ea typeface="Helvetica"/>
                <a:cs typeface="Helvetica"/>
                <a:sym typeface="Helvetica"/>
              </a:rPr>
              <a:t>hypnosis</a:t>
            </a:r>
            <a:r>
              <a:rPr>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xfrm>
            <a:off x="1270000" y="1019442"/>
            <a:ext cx="10464800" cy="7714716"/>
          </a:xfrm>
          <a:prstGeom prst="rect">
            <a:avLst/>
          </a:prstGeom>
        </p:spPr>
        <p:txBody>
          <a:bodyPr/>
          <a:lstStyle/>
          <a:p>
            <a:r>
              <a:rPr b="1">
                <a:latin typeface="Helvetica"/>
                <a:ea typeface="Helvetica"/>
                <a:cs typeface="Helvetica"/>
                <a:sym typeface="Helvetica"/>
              </a:rPr>
              <a:t>Hypnosis</a:t>
            </a:r>
            <a:r>
              <a:t> is the seeding of suggestions into the </a:t>
            </a:r>
            <a:r>
              <a:rPr b="1">
                <a:solidFill>
                  <a:srgbClr val="FF2600"/>
                </a:solidFill>
                <a:latin typeface="Helvetica"/>
                <a:ea typeface="Helvetica"/>
                <a:cs typeface="Helvetica"/>
                <a:sym typeface="Helvetica"/>
              </a:rPr>
              <a:t>subconscious mind…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 name="Shape 218"/>
          <p:cNvSpPr/>
          <p:nvPr/>
        </p:nvSpPr>
        <p:spPr>
          <a:xfrm>
            <a:off x="1901442" y="2673340"/>
            <a:ext cx="9201916" cy="440692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defRPr sz="9400"/>
            </a:pPr>
            <a:r>
              <a:rPr>
                <a:solidFill>
                  <a:srgbClr val="000000"/>
                </a:solidFill>
              </a:rPr>
              <a:t>to change our</a:t>
            </a:r>
            <a:r>
              <a:t> </a:t>
            </a:r>
            <a:r>
              <a:rPr b="1">
                <a:solidFill>
                  <a:srgbClr val="FF2600"/>
                </a:solidFill>
                <a:latin typeface="Helvetica"/>
                <a:ea typeface="Helvetica"/>
                <a:cs typeface="Helvetica"/>
                <a:sym typeface="Helvetica"/>
              </a:rPr>
              <a:t>perception</a:t>
            </a:r>
            <a:r>
              <a:t> </a:t>
            </a:r>
            <a:r>
              <a:rPr>
                <a:solidFill>
                  <a:srgbClr val="000000"/>
                </a:solidFill>
              </a:rPr>
              <a:t>of reality…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p:nvPr/>
        </p:nvSpPr>
        <p:spPr>
          <a:xfrm>
            <a:off x="664570" y="2641586"/>
            <a:ext cx="11675660" cy="447042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7200"/>
            </a:pPr>
            <a:r>
              <a:t> best put to the use of </a:t>
            </a:r>
            <a:r>
              <a:rPr b="1">
                <a:latin typeface="Helvetica"/>
                <a:ea typeface="Helvetica"/>
                <a:cs typeface="Helvetica"/>
                <a:sym typeface="Helvetica"/>
              </a:rPr>
              <a:t>improving our lives</a:t>
            </a:r>
            <a:r>
              <a:t> and getting us </a:t>
            </a:r>
            <a:r>
              <a:rPr b="1">
                <a:solidFill>
                  <a:srgbClr val="FF2600"/>
                </a:solidFill>
                <a:latin typeface="Helvetica"/>
                <a:ea typeface="Helvetica"/>
                <a:cs typeface="Helvetica"/>
                <a:sym typeface="Helvetica"/>
              </a:rPr>
              <a:t>more</a:t>
            </a:r>
            <a:r>
              <a:t> of the things we want and need.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 name="Shape 224"/>
          <p:cNvSpPr/>
          <p:nvPr/>
        </p:nvSpPr>
        <p:spPr>
          <a:xfrm>
            <a:off x="1942555" y="3047994"/>
            <a:ext cx="9119690" cy="36576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5800">
                <a:solidFill>
                  <a:srgbClr val="000000"/>
                </a:solidFill>
              </a:defRPr>
            </a:pPr>
            <a:r>
              <a:t>Hypnosis is</a:t>
            </a:r>
          </a:p>
          <a:p>
            <a:pPr>
              <a:defRPr sz="5800">
                <a:solidFill>
                  <a:srgbClr val="000000"/>
                </a:solidFill>
              </a:defRPr>
            </a:pPr>
            <a:r>
              <a:rPr b="1">
                <a:latin typeface="Helvetica"/>
                <a:ea typeface="Helvetica"/>
                <a:cs typeface="Helvetica"/>
                <a:sym typeface="Helvetica"/>
              </a:rPr>
              <a:t>Complementary</a:t>
            </a:r>
            <a:r>
              <a:t> medicine</a:t>
            </a:r>
          </a:p>
          <a:p>
            <a:pPr>
              <a:defRPr sz="5800">
                <a:solidFill>
                  <a:srgbClr val="000000"/>
                </a:solidFill>
              </a:defRPr>
            </a:pPr>
            <a:r>
              <a:t>rather than</a:t>
            </a:r>
          </a:p>
          <a:p>
            <a:pPr>
              <a:defRPr sz="5800">
                <a:solidFill>
                  <a:srgbClr val="000000"/>
                </a:solidFill>
              </a:defRPr>
            </a:pPr>
            <a:r>
              <a:t>alternative medicine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Shape 228"/>
          <p:cNvSpPr/>
          <p:nvPr/>
        </p:nvSpPr>
        <p:spPr>
          <a:xfrm>
            <a:off x="6178473" y="263684"/>
            <a:ext cx="6478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Rx</a:t>
            </a:r>
          </a:p>
        </p:txBody>
      </p:sp>
      <p:sp>
        <p:nvSpPr>
          <p:cNvPr id="229" name="Shape 229"/>
          <p:cNvSpPr/>
          <p:nvPr/>
        </p:nvSpPr>
        <p:spPr>
          <a:xfrm>
            <a:off x="361400" y="1061646"/>
            <a:ext cx="12282000" cy="8674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2100">
                <a:solidFill>
                  <a:srgbClr val="000000"/>
                </a:solidFill>
              </a:defRPr>
            </a:pPr>
            <a:r>
              <a:t>SIDE EFFECTS: Dizziness or headache may occur. If any of these effects persist or worsen, tell your doctor or pharmacist promptly.</a:t>
            </a:r>
          </a:p>
          <a:p>
            <a:pPr algn="l">
              <a:defRPr sz="2100">
                <a:solidFill>
                  <a:srgbClr val="000000"/>
                </a:solidFill>
              </a:defRPr>
            </a:pPr>
            <a:r>
              <a:t>Remember that your doctor has prescribed this medication because he or she has judged that the benefit to you is greater than the risk of side effects. Many people using this medication do not have serious side effects.</a:t>
            </a:r>
          </a:p>
          <a:p>
            <a:pPr algn="l">
              <a:defRPr sz="2100">
                <a:solidFill>
                  <a:srgbClr val="000000"/>
                </a:solidFill>
              </a:defRPr>
            </a:pPr>
            <a:endParaRPr/>
          </a:p>
          <a:p>
            <a:pPr algn="l">
              <a:defRPr sz="2100">
                <a:solidFill>
                  <a:srgbClr val="000000"/>
                </a:solidFill>
              </a:defRPr>
            </a:pPr>
            <a:r>
              <a:t>Indapamide may cause too much body water and salts to be lost (dehydration). Prolonged diarrhea, vomiting, or excessive sweating can increase this risk. To prevent dehydration, drink plenty of fluids unless otherwise directed by your doctor. Tell your doctor promptly if you have any symptoms of dehydration, including: fast/irregular heartbeat, unusual dry mouth/thirst, muscle cramps/pain, unusual decreased urination, weakness.</a:t>
            </a:r>
          </a:p>
          <a:p>
            <a:pPr algn="l">
              <a:defRPr sz="2100">
                <a:solidFill>
                  <a:srgbClr val="000000"/>
                </a:solidFill>
              </a:defRPr>
            </a:pPr>
            <a:endParaRPr/>
          </a:p>
          <a:p>
            <a:pPr algn="l">
              <a:defRPr sz="2100">
                <a:solidFill>
                  <a:srgbClr val="000000"/>
                </a:solidFill>
              </a:defRPr>
            </a:pPr>
            <a:r>
              <a:t>This medication may infrequently make your blood sugar level rise, which can cause or worsen diabetes. Tell your doctor immediately if you develop symptoms of high blood sugar, such as unusual increased thirst and urination. If you already have diabetes, be sure to check your blood sugars regularly. Your doctor may need to adjust your diabetes medication, exercise program, or diet.</a:t>
            </a:r>
          </a:p>
          <a:p>
            <a:pPr algn="l">
              <a:defRPr sz="2100">
                <a:solidFill>
                  <a:srgbClr val="000000"/>
                </a:solidFill>
              </a:defRPr>
            </a:pPr>
            <a:endParaRPr/>
          </a:p>
          <a:p>
            <a:pPr algn="l">
              <a:defRPr sz="2100">
                <a:solidFill>
                  <a:srgbClr val="000000"/>
                </a:solidFill>
              </a:defRPr>
            </a:pPr>
            <a:r>
              <a:t>Get medical help right away if you have any very serious side effects, including: decrease in vision, eye pain.</a:t>
            </a:r>
          </a:p>
          <a:p>
            <a:pPr algn="l">
              <a:defRPr sz="2100">
                <a:solidFill>
                  <a:srgbClr val="000000"/>
                </a:solidFill>
              </a:defRPr>
            </a:pPr>
            <a:endParaRPr/>
          </a:p>
          <a:p>
            <a:pPr algn="l">
              <a:defRPr sz="2100">
                <a:solidFill>
                  <a:srgbClr val="000000"/>
                </a:solidFill>
              </a:defRPr>
            </a:pPr>
            <a:r>
              <a:t>A very serious allergic reaction to this drug is rare. However, seek immediate medical attention if you notice symptoms of a serious allergic reaction, including: rash, itching/swelling (especially of the face/tongue/throat), severe dizziness, trouble breathing.</a:t>
            </a:r>
          </a:p>
          <a:p>
            <a:pPr algn="l">
              <a:defRPr sz="2100">
                <a:solidFill>
                  <a:srgbClr val="000000"/>
                </a:solidFill>
              </a:defRPr>
            </a:pPr>
            <a:endParaRPr/>
          </a:p>
          <a:p>
            <a:pPr algn="l">
              <a:defRPr sz="2100">
                <a:solidFill>
                  <a:srgbClr val="000000"/>
                </a:solidFill>
              </a:defRPr>
            </a:pPr>
            <a:r>
              <a:t>This is not a complete list of possible side effects. If you notice other effects not listed above, contact your doctor or pharmacist.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Shape 233"/>
          <p:cNvSpPr/>
          <p:nvPr/>
        </p:nvSpPr>
        <p:spPr>
          <a:xfrm>
            <a:off x="5492673" y="869619"/>
            <a:ext cx="20194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solidFill>
                  <a:srgbClr val="000000"/>
                </a:solidFill>
              </a:defRPr>
            </a:lvl1pPr>
          </a:lstStyle>
          <a:p>
            <a:r>
              <a:t>Hypnosis</a:t>
            </a:r>
          </a:p>
        </p:txBody>
      </p:sp>
      <p:sp>
        <p:nvSpPr>
          <p:cNvPr id="234" name="Shape 234"/>
          <p:cNvSpPr/>
          <p:nvPr/>
        </p:nvSpPr>
        <p:spPr>
          <a:xfrm>
            <a:off x="1308097" y="1841499"/>
            <a:ext cx="10388606" cy="6070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5700">
                <a:solidFill>
                  <a:srgbClr val="000000"/>
                </a:solidFill>
              </a:defRPr>
            </a:pPr>
            <a:r>
              <a:t>•Non-habit forming</a:t>
            </a:r>
          </a:p>
          <a:p>
            <a:pPr algn="l">
              <a:defRPr sz="5700">
                <a:solidFill>
                  <a:srgbClr val="000000"/>
                </a:solidFill>
              </a:defRPr>
            </a:pPr>
            <a:r>
              <a:t>•No on-going costs</a:t>
            </a:r>
          </a:p>
          <a:p>
            <a:pPr algn="l">
              <a:defRPr sz="5700">
                <a:solidFill>
                  <a:srgbClr val="000000"/>
                </a:solidFill>
              </a:defRPr>
            </a:pPr>
            <a:r>
              <a:t>•No side effects</a:t>
            </a:r>
          </a:p>
          <a:p>
            <a:pPr algn="l">
              <a:defRPr sz="5700">
                <a:solidFill>
                  <a:srgbClr val="000000"/>
                </a:solidFill>
              </a:defRPr>
            </a:pPr>
            <a:r>
              <a:t>•Proven medically effective for a number of medical conditions </a:t>
            </a:r>
            <a:r>
              <a:rPr sz="5400"/>
              <a:t>(as effective or more effective than pharmaceuticals)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5D5D5D"/>
            </a:gs>
          </a:gsLst>
          <a:lin ang="5400000" scaled="0"/>
        </a:gradFill>
        <a:effectLst/>
      </p:bgPr>
    </p:bg>
    <p:spTree>
      <p:nvGrpSpPr>
        <p:cNvPr id="1" name=""/>
        <p:cNvGrpSpPr/>
        <p:nvPr/>
      </p:nvGrpSpPr>
      <p:grpSpPr>
        <a:xfrm>
          <a:off x="0" y="0"/>
          <a:ext cx="0" cy="0"/>
          <a:chOff x="0" y="0"/>
          <a:chExt cx="0" cy="0"/>
        </a:xfrm>
      </p:grpSpPr>
      <p:pic>
        <p:nvPicPr>
          <p:cNvPr id="238" name="pasted-image.jpg"/>
          <p:cNvPicPr>
            <a:picLocks noChangeAspect="1"/>
          </p:cNvPicPr>
          <p:nvPr/>
        </p:nvPicPr>
        <p:blipFill>
          <a:blip r:embed="rId3">
            <a:extLst/>
          </a:blip>
          <a:stretch>
            <a:fillRect/>
          </a:stretch>
        </p:blipFill>
        <p:spPr>
          <a:xfrm>
            <a:off x="3321171" y="583257"/>
            <a:ext cx="6362458" cy="7975967"/>
          </a:xfrm>
          <a:prstGeom prst="rect">
            <a:avLst/>
          </a:prstGeom>
          <a:ln w="25400">
            <a:solidFill>
              <a:srgbClr val="D6D6D6"/>
            </a:solidFill>
            <a:miter lim="400000"/>
          </a:ln>
          <a:effectLst>
            <a:reflection stA="50000" endPos="40000" dir="5400000" sy="-100000" algn="bl" rotWithShape="0"/>
          </a:effectLst>
        </p:spPr>
      </p:pic>
      <p:sp>
        <p:nvSpPr>
          <p:cNvPr id="239" name="Shape 239"/>
          <p:cNvSpPr/>
          <p:nvPr/>
        </p:nvSpPr>
        <p:spPr>
          <a:xfrm>
            <a:off x="4742693" y="8799706"/>
            <a:ext cx="351941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r>
              <a:t>Sir John Eccles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p:nvPr>
        </p:nvSpPr>
        <p:spPr>
          <a:xfrm>
            <a:off x="1397023" y="1216435"/>
            <a:ext cx="10210754" cy="7320730"/>
          </a:xfrm>
          <a:prstGeom prst="rect">
            <a:avLst/>
          </a:prstGeom>
        </p:spPr>
        <p:txBody>
          <a:bodyPr/>
          <a:lstStyle/>
          <a:p>
            <a:pPr>
              <a:defRPr sz="8600"/>
            </a:pPr>
            <a:r>
              <a:t>"I want you to know that there are no </a:t>
            </a:r>
            <a:r>
              <a:rPr b="1">
                <a:solidFill>
                  <a:srgbClr val="FF2600"/>
                </a:solidFill>
                <a:latin typeface="Helvetica"/>
                <a:ea typeface="Helvetica"/>
                <a:cs typeface="Helvetica"/>
                <a:sym typeface="Helvetica"/>
              </a:rPr>
              <a:t>c</a:t>
            </a:r>
            <a:r>
              <a:rPr b="1">
                <a:solidFill>
                  <a:srgbClr val="FF9300"/>
                </a:solidFill>
                <a:latin typeface="Helvetica"/>
                <a:ea typeface="Helvetica"/>
                <a:cs typeface="Helvetica"/>
                <a:sym typeface="Helvetica"/>
              </a:rPr>
              <a:t>o</a:t>
            </a:r>
            <a:r>
              <a:rPr b="1">
                <a:solidFill>
                  <a:srgbClr val="FFFB00"/>
                </a:solidFill>
                <a:latin typeface="Helvetica"/>
                <a:ea typeface="Helvetica"/>
                <a:cs typeface="Helvetica"/>
                <a:sym typeface="Helvetica"/>
              </a:rPr>
              <a:t>l</a:t>
            </a:r>
            <a:r>
              <a:rPr b="1">
                <a:solidFill>
                  <a:srgbClr val="8EFA00"/>
                </a:solidFill>
                <a:latin typeface="Helvetica"/>
                <a:ea typeface="Helvetica"/>
                <a:cs typeface="Helvetica"/>
                <a:sym typeface="Helvetica"/>
              </a:rPr>
              <a:t>o</a:t>
            </a:r>
            <a:r>
              <a:rPr b="1">
                <a:solidFill>
                  <a:srgbClr val="00FDFF"/>
                </a:solidFill>
                <a:latin typeface="Helvetica"/>
                <a:ea typeface="Helvetica"/>
                <a:cs typeface="Helvetica"/>
                <a:sym typeface="Helvetica"/>
              </a:rPr>
              <a:t>r</a:t>
            </a:r>
            <a:r>
              <a:rPr b="1">
                <a:solidFill>
                  <a:srgbClr val="FF85FF"/>
                </a:solidFill>
                <a:latin typeface="Helvetica"/>
                <a:ea typeface="Helvetica"/>
                <a:cs typeface="Helvetica"/>
                <a:sym typeface="Helvetica"/>
              </a:rPr>
              <a:t>s</a:t>
            </a:r>
            <a:r>
              <a:t> in the real world,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a:effectLst>
            <a:outerShdw blurRad="88900" dir="5400000" rotWithShape="0">
              <a:srgbClr val="000000">
                <a:alpha val="78138"/>
              </a:srgbClr>
            </a:outerShdw>
          </a:effectLst>
        </p:spPr>
        <p:txBody>
          <a:bodyPr>
            <a:normAutofit fontScale="90000"/>
          </a:bodyPr>
          <a:lstStyle/>
          <a:p>
            <a:pPr defTabSz="502412">
              <a:defRPr sz="7396">
                <a:solidFill>
                  <a:srgbClr val="000000"/>
                </a:solidFill>
              </a:defRPr>
            </a:pPr>
            <a:r>
              <a:t> there are no </a:t>
            </a:r>
            <a:r>
              <a:rPr b="1" i="1">
                <a:solidFill>
                  <a:srgbClr val="FF40FF"/>
                </a:solidFill>
                <a:latin typeface="Helvetica"/>
                <a:ea typeface="Helvetica"/>
                <a:cs typeface="Helvetica"/>
                <a:sym typeface="Helvetica"/>
              </a:rPr>
              <a:t>fragrances</a:t>
            </a:r>
            <a:r>
              <a:t> in the real world,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7" name="Screen Shot 2016-03-19 at 7.25.47 AM.png"/>
          <p:cNvPicPr>
            <a:picLocks noChangeAspect="1"/>
          </p:cNvPicPr>
          <p:nvPr/>
        </p:nvPicPr>
        <p:blipFill>
          <a:blip r:embed="rId3">
            <a:extLst/>
          </a:blip>
          <a:stretch>
            <a:fillRect/>
          </a:stretch>
        </p:blipFill>
        <p:spPr>
          <a:xfrm>
            <a:off x="1732735" y="0"/>
            <a:ext cx="9539330"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100000">
              <a:schemeClr val="accent5">
                <a:hueOff val="247804"/>
                <a:satOff val="19260"/>
                <a:lumOff val="-10982"/>
              </a:schemeClr>
            </a:gs>
          </a:gsLst>
          <a:lin ang="5400000" scaled="0"/>
        </a:gradFill>
        <a:effectLst/>
      </p:bgPr>
    </p:bg>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normAutofit fontScale="90000"/>
          </a:bodyPr>
          <a:lstStyle/>
          <a:p>
            <a:pPr defTabSz="490727">
              <a:defRPr sz="7224"/>
            </a:pPr>
            <a:r>
              <a:t>that there’s no </a:t>
            </a:r>
            <a:r>
              <a:rPr>
                <a:latin typeface="Helvetica"/>
                <a:ea typeface="Helvetica"/>
                <a:cs typeface="Helvetica"/>
                <a:sym typeface="Helvetica"/>
              </a:rPr>
              <a:t>beauty</a:t>
            </a:r>
            <a:r>
              <a:t> and there’s no </a:t>
            </a:r>
            <a:r>
              <a:rPr>
                <a:latin typeface="Helvetica"/>
                <a:ea typeface="Helvetica"/>
                <a:cs typeface="Helvetica"/>
                <a:sym typeface="Helvetica"/>
              </a:rPr>
              <a:t>ugliness</a:t>
            </a:r>
            <a: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Shape 249"/>
          <p:cNvSpPr/>
          <p:nvPr/>
        </p:nvSpPr>
        <p:spPr>
          <a:xfrm>
            <a:off x="1893690" y="3225800"/>
            <a:ext cx="9217420" cy="33020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defRPr sz="7000">
                <a:solidFill>
                  <a:srgbClr val="000000"/>
                </a:solidFill>
              </a:defRPr>
            </a:pPr>
            <a:r>
              <a:t>Out there beyond the limits of our </a:t>
            </a:r>
            <a:r>
              <a:rPr b="1">
                <a:solidFill>
                  <a:srgbClr val="FF2600"/>
                </a:solidFill>
                <a:latin typeface="Helvetica"/>
                <a:ea typeface="Helvetica"/>
                <a:cs typeface="Helvetica"/>
                <a:sym typeface="Helvetica"/>
              </a:rPr>
              <a:t>perceptual apparatus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 name="Shape 251"/>
          <p:cNvSpPr>
            <a:spLocks noGrp="1"/>
          </p:cNvSpPr>
          <p:nvPr>
            <p:ph type="title"/>
          </p:nvPr>
        </p:nvSpPr>
        <p:spPr>
          <a:prstGeom prst="rect">
            <a:avLst/>
          </a:prstGeom>
          <a:effectLst>
            <a:outerShdw blurRad="63500" dist="25400" dir="5400000" rotWithShape="0">
              <a:srgbClr val="000000">
                <a:alpha val="50000"/>
              </a:srgbClr>
            </a:outerShdw>
          </a:effectLst>
        </p:spPr>
        <p:txBody>
          <a:bodyPr/>
          <a:lstStyle/>
          <a:p>
            <a:pPr defTabSz="537463">
              <a:defRPr sz="6440">
                <a:solidFill>
                  <a:srgbClr val="000000"/>
                </a:solidFill>
              </a:defRPr>
            </a:pPr>
            <a:r>
              <a:t>is the erratically </a:t>
            </a:r>
            <a:r>
              <a:rPr b="1">
                <a:solidFill>
                  <a:srgbClr val="FF2600"/>
                </a:solidFill>
                <a:latin typeface="Helvetica"/>
                <a:ea typeface="Helvetica"/>
                <a:cs typeface="Helvetica"/>
                <a:sym typeface="Helvetica"/>
              </a:rPr>
              <a:t>ambiguous</a:t>
            </a:r>
            <a:r>
              <a:t> and ceaselessly flowing quantum soup…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gs>
            <a:gs pos="100000">
              <a:schemeClr val="accent5">
                <a:hueOff val="247804"/>
                <a:satOff val="19260"/>
                <a:lumOff val="-10982"/>
              </a:schemeClr>
            </a:gs>
          </a:gsLst>
          <a:lin ang="5400000" scaled="0"/>
        </a:gradFill>
        <a:effectLst/>
      </p:bgPr>
    </p:bg>
    <p:spTree>
      <p:nvGrpSpPr>
        <p:cNvPr id="1" name=""/>
        <p:cNvGrpSpPr/>
        <p:nvPr/>
      </p:nvGrpSpPr>
      <p:grpSpPr>
        <a:xfrm>
          <a:off x="0" y="0"/>
          <a:ext cx="0" cy="0"/>
          <a:chOff x="0" y="0"/>
          <a:chExt cx="0" cy="0"/>
        </a:xfrm>
      </p:grpSpPr>
      <p:sp>
        <p:nvSpPr>
          <p:cNvPr id="253" name="Shape 253"/>
          <p:cNvSpPr/>
          <p:nvPr/>
        </p:nvSpPr>
        <p:spPr>
          <a:xfrm>
            <a:off x="764842" y="2895587"/>
            <a:ext cx="11475115" cy="396242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defRPr sz="6300"/>
            </a:pPr>
            <a:r>
              <a:t>And we’re almost like </a:t>
            </a:r>
            <a:r>
              <a:rPr b="1">
                <a:latin typeface="Helvetica"/>
                <a:ea typeface="Helvetica"/>
                <a:cs typeface="Helvetica"/>
                <a:sym typeface="Helvetica"/>
              </a:rPr>
              <a:t>magicians</a:t>
            </a:r>
            <a:r>
              <a:t> in that in the very act of </a:t>
            </a:r>
            <a:r>
              <a:rPr>
                <a:latin typeface="Helvetica"/>
                <a:ea typeface="Helvetica"/>
                <a:cs typeface="Helvetica"/>
                <a:sym typeface="Helvetica"/>
              </a:rPr>
              <a:t>perception</a:t>
            </a:r>
            <a:r>
              <a:t>, we take that quantum soup and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xfrm>
            <a:off x="1270000" y="1018163"/>
            <a:ext cx="10464800" cy="7529479"/>
          </a:xfrm>
          <a:prstGeom prst="rect">
            <a:avLst/>
          </a:prstGeom>
        </p:spPr>
        <p:txBody>
          <a:bodyPr/>
          <a:lstStyle/>
          <a:p>
            <a:pPr>
              <a:defRPr sz="6300">
                <a:solidFill>
                  <a:srgbClr val="EBEBEB"/>
                </a:solidFill>
              </a:defRPr>
            </a:pPr>
            <a:r>
              <a:rPr b="1">
                <a:latin typeface="Helvetica"/>
                <a:ea typeface="Helvetica"/>
                <a:cs typeface="Helvetica"/>
                <a:sym typeface="Helvetica"/>
              </a:rPr>
              <a:t> we </a:t>
            </a:r>
            <a:r>
              <a:rPr b="1">
                <a:solidFill>
                  <a:srgbClr val="FF2600"/>
                </a:solidFill>
                <a:latin typeface="Helvetica"/>
                <a:ea typeface="Helvetica"/>
                <a:cs typeface="Helvetica"/>
                <a:sym typeface="Helvetica"/>
              </a:rPr>
              <a:t>convert</a:t>
            </a:r>
            <a:r>
              <a:rPr b="1">
                <a:latin typeface="Helvetica"/>
                <a:ea typeface="Helvetica"/>
                <a:cs typeface="Helvetica"/>
                <a:sym typeface="Helvetica"/>
              </a:rPr>
              <a:t> it into the experience of material reality in our ordinary everyday waking state of consciousness</a:t>
            </a:r>
            <a: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A7A7A"/>
            </a:gs>
            <a:gs pos="17880">
              <a:srgbClr val="BDBDBD"/>
            </a:gs>
            <a:gs pos="100000">
              <a:srgbClr val="FFFFFF"/>
            </a:gs>
          </a:gsLst>
          <a:lin ang="5400000" scaled="0"/>
        </a:gradFill>
        <a:effectLst/>
      </p:bgPr>
    </p:bg>
    <p:spTree>
      <p:nvGrpSpPr>
        <p:cNvPr id="1" name=""/>
        <p:cNvGrpSpPr/>
        <p:nvPr/>
      </p:nvGrpSpPr>
      <p:grpSpPr>
        <a:xfrm>
          <a:off x="0" y="0"/>
          <a:ext cx="0" cy="0"/>
          <a:chOff x="0" y="0"/>
          <a:chExt cx="0" cy="0"/>
        </a:xfrm>
      </p:grpSpPr>
      <p:pic>
        <p:nvPicPr>
          <p:cNvPr id="259" name="pasted-image.jpg"/>
          <p:cNvPicPr>
            <a:picLocks noChangeAspect="1"/>
          </p:cNvPicPr>
          <p:nvPr/>
        </p:nvPicPr>
        <p:blipFill>
          <a:blip r:embed="rId2">
            <a:extLst/>
          </a:blip>
          <a:stretch>
            <a:fillRect/>
          </a:stretch>
        </p:blipFill>
        <p:spPr>
          <a:xfrm>
            <a:off x="787400" y="1193069"/>
            <a:ext cx="11430000" cy="4762501"/>
          </a:xfrm>
          <a:prstGeom prst="rect">
            <a:avLst/>
          </a:prstGeom>
          <a:ln w="12700">
            <a:solidFill>
              <a:srgbClr val="000000"/>
            </a:solidFill>
            <a:miter lim="400000"/>
          </a:ln>
          <a:effectLst>
            <a:reflection stA="50000" endPos="40000" dir="5400000" sy="-100000" algn="bl" rotWithShape="0"/>
          </a:effectLst>
        </p:spPr>
      </p:pic>
      <p:sp>
        <p:nvSpPr>
          <p:cNvPr id="260" name="Shape 260"/>
          <p:cNvSpPr>
            <a:spLocks noGrp="1"/>
          </p:cNvSpPr>
          <p:nvPr>
            <p:ph type="title"/>
          </p:nvPr>
        </p:nvSpPr>
        <p:spPr>
          <a:xfrm>
            <a:off x="1270000" y="5707357"/>
            <a:ext cx="10464800" cy="3302001"/>
          </a:xfrm>
          <a:prstGeom prst="rect">
            <a:avLst/>
          </a:prstGeom>
          <a:effectLst>
            <a:outerShdw blurRad="63500" dist="75495" dir="5400000" rotWithShape="0">
              <a:srgbClr val="000000">
                <a:alpha val="50000"/>
              </a:srgbClr>
            </a:outerShdw>
          </a:effectLst>
        </p:spPr>
        <p:txBody>
          <a:bodyPr/>
          <a:lstStyle/>
          <a:p>
            <a:r>
              <a:rPr b="1">
                <a:solidFill>
                  <a:srgbClr val="000000"/>
                </a:solidFill>
                <a:latin typeface="Helvetica"/>
                <a:ea typeface="Helvetica"/>
                <a:cs typeface="Helvetica"/>
                <a:sym typeface="Helvetica"/>
              </a:rPr>
              <a:t>Uses</a:t>
            </a:r>
            <a:r>
              <a:rPr>
                <a:solidFill>
                  <a:srgbClr val="000000"/>
                </a:solidFill>
              </a:rPr>
              <a:t> of </a:t>
            </a:r>
            <a:r>
              <a:rPr b="1">
                <a:solidFill>
                  <a:srgbClr val="929000"/>
                </a:solidFill>
                <a:latin typeface="Helvetica"/>
                <a:ea typeface="Helvetica"/>
                <a:cs typeface="Helvetica"/>
                <a:sym typeface="Helvetica"/>
              </a:rPr>
              <a:t>hypnosis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2BBBC1"/>
            </a:gs>
          </a:gsLst>
          <a:lin ang="5400000" scaled="0"/>
        </a:gradFill>
        <a:effectLst/>
      </p:bgPr>
    </p:bg>
    <p:spTree>
      <p:nvGrpSpPr>
        <p:cNvPr id="1" name=""/>
        <p:cNvGrpSpPr/>
        <p:nvPr/>
      </p:nvGrpSpPr>
      <p:grpSpPr>
        <a:xfrm>
          <a:off x="0" y="0"/>
          <a:ext cx="0" cy="0"/>
          <a:chOff x="0" y="0"/>
          <a:chExt cx="0" cy="0"/>
        </a:xfrm>
      </p:grpSpPr>
      <p:pic>
        <p:nvPicPr>
          <p:cNvPr id="262" name="pasted-image.png"/>
          <p:cNvPicPr>
            <a:picLocks noGrp="1" noChangeAspect="1"/>
          </p:cNvPicPr>
          <p:nvPr>
            <p:ph type="pic" idx="13"/>
          </p:nvPr>
        </p:nvPicPr>
        <p:blipFill>
          <a:blip r:embed="rId3">
            <a:extLst/>
          </a:blip>
          <a:srcRect t="1584" b="1584"/>
          <a:stretch>
            <a:fillRect/>
          </a:stretch>
        </p:blipFill>
        <p:spPr>
          <a:prstGeom prst="rect">
            <a:avLst/>
          </a:prstGeom>
          <a:ln w="38100">
            <a:solidFill>
              <a:srgbClr val="FFFFFF"/>
            </a:solidFill>
          </a:ln>
          <a:effectLst>
            <a:outerShdw blurRad="215900" dist="75495" dir="5400000" rotWithShape="0">
              <a:srgbClr val="000000">
                <a:alpha val="50000"/>
              </a:srgbClr>
            </a:outerShdw>
            <a:reflection stA="50000" endPos="40000" dir="5400000" sy="-100000" algn="bl" rotWithShape="0"/>
          </a:effectLst>
        </p:spPr>
      </p:pic>
      <p:sp>
        <p:nvSpPr>
          <p:cNvPr id="263" name="Shape 263"/>
          <p:cNvSpPr>
            <a:spLocks noGrp="1"/>
          </p:cNvSpPr>
          <p:nvPr>
            <p:ph type="title"/>
          </p:nvPr>
        </p:nvSpPr>
        <p:spPr>
          <a:prstGeom prst="rect">
            <a:avLst/>
          </a:prstGeom>
          <a:effectLst>
            <a:outerShdw blurRad="63500" dist="75495" dir="5400000" rotWithShape="0">
              <a:srgbClr val="000000">
                <a:alpha val="50000"/>
              </a:srgbClr>
            </a:outerShdw>
          </a:effectLst>
        </p:spPr>
        <p:txBody>
          <a:bodyPr/>
          <a:lstStyle/>
          <a:p>
            <a:r>
              <a:t>Stress reduction</a:t>
            </a:r>
          </a:p>
        </p:txBody>
      </p:sp>
      <p:sp>
        <p:nvSpPr>
          <p:cNvPr id="264" name="Shape 264"/>
          <p:cNvSpPr>
            <a:spLocks noGrp="1"/>
          </p:cNvSpPr>
          <p:nvPr>
            <p:ph type="body" sz="quarter" idx="1"/>
          </p:nvPr>
        </p:nvSpPr>
        <p:spPr>
          <a:prstGeom prst="rect">
            <a:avLst/>
          </a:prstGeom>
          <a:effectLst>
            <a:outerShdw blurRad="63500" dist="75495" dir="5400000" rotWithShape="0">
              <a:srgbClr val="000000">
                <a:alpha val="50000"/>
              </a:srgbClr>
            </a:outerShdw>
          </a:effectLst>
        </p:spPr>
        <p:txBody>
          <a:bodyPr/>
          <a:lstStyle/>
          <a:p>
            <a:r>
              <a:t>relax relax relax relax &amp; relax even more…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E7AA75"/>
            </a:gs>
          </a:gsLst>
          <a:lin ang="5400000" scaled="0"/>
        </a:gradFill>
        <a:effectLst/>
      </p:bgPr>
    </p:bg>
    <p:spTree>
      <p:nvGrpSpPr>
        <p:cNvPr id="1" name=""/>
        <p:cNvGrpSpPr/>
        <p:nvPr/>
      </p:nvGrpSpPr>
      <p:grpSpPr>
        <a:xfrm>
          <a:off x="0" y="0"/>
          <a:ext cx="0" cy="0"/>
          <a:chOff x="0" y="0"/>
          <a:chExt cx="0" cy="0"/>
        </a:xfrm>
      </p:grpSpPr>
      <p:pic>
        <p:nvPicPr>
          <p:cNvPr id="268" name="pasted-image.png"/>
          <p:cNvPicPr>
            <a:picLocks noGrp="1" noChangeAspect="1"/>
          </p:cNvPicPr>
          <p:nvPr>
            <p:ph type="pic" idx="13"/>
          </p:nvPr>
        </p:nvPicPr>
        <p:blipFill>
          <a:blip r:embed="rId3">
            <a:extLst/>
          </a:blip>
          <a:srcRect t="9659" b="9659"/>
          <a:stretch>
            <a:fillRect/>
          </a:stretch>
        </p:blipFill>
        <p:spPr>
          <a:prstGeom prst="rect">
            <a:avLst/>
          </a:prstGeom>
          <a:ln w="38100">
            <a:solidFill>
              <a:srgbClr val="FFFFFF"/>
            </a:solidFill>
          </a:ln>
          <a:effectLst>
            <a:outerShdw blurRad="215900" dist="75495" dir="5400000" rotWithShape="0">
              <a:srgbClr val="000000">
                <a:alpha val="50000"/>
              </a:srgbClr>
            </a:outerShdw>
            <a:reflection stA="50000" endPos="40000" dir="5400000" sy="-100000" algn="bl" rotWithShape="0"/>
          </a:effectLst>
        </p:spPr>
      </p:pic>
      <p:sp>
        <p:nvSpPr>
          <p:cNvPr id="269" name="Shape 269"/>
          <p:cNvSpPr>
            <a:spLocks noGrp="1"/>
          </p:cNvSpPr>
          <p:nvPr>
            <p:ph type="title"/>
          </p:nvPr>
        </p:nvSpPr>
        <p:spPr>
          <a:prstGeom prst="rect">
            <a:avLst/>
          </a:prstGeom>
          <a:effectLst>
            <a:outerShdw blurRad="63500" dist="75495" dir="5400000" rotWithShape="0">
              <a:srgbClr val="000000">
                <a:alpha val="50000"/>
              </a:srgbClr>
            </a:outerShdw>
          </a:effectLst>
        </p:spPr>
        <p:txBody>
          <a:bodyPr/>
          <a:lstStyle/>
          <a:p>
            <a:r>
              <a:t>Smoking Cessation</a:t>
            </a:r>
          </a:p>
        </p:txBody>
      </p:sp>
      <p:sp>
        <p:nvSpPr>
          <p:cNvPr id="270" name="Shape 270"/>
          <p:cNvSpPr>
            <a:spLocks noGrp="1"/>
          </p:cNvSpPr>
          <p:nvPr>
            <p:ph type="body" sz="quarter" idx="1"/>
          </p:nvPr>
        </p:nvSpPr>
        <p:spPr>
          <a:prstGeom prst="rect">
            <a:avLst/>
          </a:prstGeom>
          <a:effectLst>
            <a:outerShdw blurRad="63500" dist="75495" dir="5400000" rotWithShape="0">
              <a:srgbClr val="000000">
                <a:alpha val="50000"/>
              </a:srgbClr>
            </a:outerShdw>
          </a:effectLst>
        </p:spPr>
        <p:txBody>
          <a:bodyPr/>
          <a:lstStyle/>
          <a:p>
            <a:pPr>
              <a:defRPr sz="6100"/>
            </a:pPr>
            <a:r>
              <a:t>Quit </a:t>
            </a:r>
            <a:r>
              <a:rPr b="1">
                <a:latin typeface="Helvetica"/>
                <a:ea typeface="Helvetica"/>
                <a:cs typeface="Helvetica"/>
                <a:sym typeface="Helvetica"/>
              </a:rPr>
              <a:t>Now</a:t>
            </a:r>
            <a: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B1997A"/>
            </a:gs>
          </a:gsLst>
          <a:lin ang="5400000" scaled="0"/>
        </a:gradFill>
        <a:effectLst/>
      </p:bgPr>
    </p:bg>
    <p:spTree>
      <p:nvGrpSpPr>
        <p:cNvPr id="1" name=""/>
        <p:cNvGrpSpPr/>
        <p:nvPr/>
      </p:nvGrpSpPr>
      <p:grpSpPr>
        <a:xfrm>
          <a:off x="0" y="0"/>
          <a:ext cx="0" cy="0"/>
          <a:chOff x="0" y="0"/>
          <a:chExt cx="0" cy="0"/>
        </a:xfrm>
      </p:grpSpPr>
      <p:pic>
        <p:nvPicPr>
          <p:cNvPr id="274" name="pasted-image.png"/>
          <p:cNvPicPr>
            <a:picLocks noGrp="1" noChangeAspect="1"/>
          </p:cNvPicPr>
          <p:nvPr>
            <p:ph type="pic" idx="13"/>
          </p:nvPr>
        </p:nvPicPr>
        <p:blipFill>
          <a:blip r:embed="rId3">
            <a:extLst/>
          </a:blip>
          <a:srcRect t="8830" b="8830"/>
          <a:stretch>
            <a:fillRect/>
          </a:stretch>
        </p:blipFill>
        <p:spPr>
          <a:prstGeom prst="rect">
            <a:avLst/>
          </a:prstGeom>
          <a:ln w="38100">
            <a:solidFill>
              <a:srgbClr val="000000"/>
            </a:solidFill>
          </a:ln>
          <a:effectLst>
            <a:outerShdw blurRad="215900" dist="75495" dir="5400000" rotWithShape="0">
              <a:srgbClr val="000000">
                <a:alpha val="50000"/>
              </a:srgbClr>
            </a:outerShdw>
            <a:reflection stA="50000" endPos="40000" dir="5400000" sy="-100000" algn="bl" rotWithShape="0"/>
          </a:effectLst>
        </p:spPr>
      </p:pic>
      <p:sp>
        <p:nvSpPr>
          <p:cNvPr id="275" name="Shape 275"/>
          <p:cNvSpPr>
            <a:spLocks noGrp="1"/>
          </p:cNvSpPr>
          <p:nvPr>
            <p:ph type="title"/>
          </p:nvPr>
        </p:nvSpPr>
        <p:spPr>
          <a:prstGeom prst="rect">
            <a:avLst/>
          </a:prstGeom>
          <a:effectLst>
            <a:outerShdw blurRad="63500" dist="75495" dir="5400000" rotWithShape="0">
              <a:srgbClr val="000000">
                <a:alpha val="50000"/>
              </a:srgbClr>
            </a:outerShdw>
          </a:effectLst>
        </p:spPr>
        <p:txBody>
          <a:bodyPr/>
          <a:lstStyle>
            <a:lvl1pPr>
              <a:defRPr b="1">
                <a:latin typeface="Helvetica"/>
                <a:ea typeface="Helvetica"/>
                <a:cs typeface="Helvetica"/>
                <a:sym typeface="Helvetica"/>
              </a:defRPr>
            </a:lvl1pPr>
          </a:lstStyle>
          <a:p>
            <a:r>
              <a:t>Pain Control</a:t>
            </a:r>
          </a:p>
        </p:txBody>
      </p:sp>
      <p:sp>
        <p:nvSpPr>
          <p:cNvPr id="276" name="Shape 276"/>
          <p:cNvSpPr>
            <a:spLocks noGrp="1"/>
          </p:cNvSpPr>
          <p:nvPr>
            <p:ph type="body" sz="quarter" idx="1"/>
          </p:nvPr>
        </p:nvSpPr>
        <p:spPr>
          <a:xfrm>
            <a:off x="849804" y="8051800"/>
            <a:ext cx="11305192" cy="1422400"/>
          </a:xfrm>
          <a:prstGeom prst="rect">
            <a:avLst/>
          </a:prstGeom>
          <a:effectLst>
            <a:outerShdw blurRad="63500" dist="75495" dir="5400000" rotWithShape="0">
              <a:srgbClr val="000000">
                <a:alpha val="50000"/>
              </a:srgbClr>
            </a:outerShdw>
          </a:effectLst>
        </p:spPr>
        <p:txBody>
          <a:bodyPr/>
          <a:lstStyle/>
          <a:p>
            <a:pPr defTabSz="268731">
              <a:defRPr sz="1794"/>
            </a:pPr>
            <a:r>
              <a:t>"...hypnosis offers one of the most promising new clinical approaches to pain control.</a:t>
            </a:r>
          </a:p>
          <a:p>
            <a:pPr defTabSz="268731">
              <a:defRPr sz="1794"/>
            </a:pPr>
            <a:endParaRPr/>
          </a:p>
          <a:p>
            <a:pPr defTabSz="268731">
              <a:defRPr sz="1794"/>
            </a:pPr>
            <a:r>
              <a:t>Although it has been a form of treatment for more than a century, only recently has it been recognized as an empirically supported approach to pain control." Clinical Hypnosis for Pain Control (David R. Patterson Ph.D.)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5A657B"/>
            </a:gs>
          </a:gsLst>
          <a:lin ang="5400000" scaled="0"/>
        </a:gradFill>
        <a:effectLst/>
      </p:bgPr>
    </p:bg>
    <p:spTree>
      <p:nvGrpSpPr>
        <p:cNvPr id="1" name=""/>
        <p:cNvGrpSpPr/>
        <p:nvPr/>
      </p:nvGrpSpPr>
      <p:grpSpPr>
        <a:xfrm>
          <a:off x="0" y="0"/>
          <a:ext cx="0" cy="0"/>
          <a:chOff x="0" y="0"/>
          <a:chExt cx="0" cy="0"/>
        </a:xfrm>
      </p:grpSpPr>
      <p:pic>
        <p:nvPicPr>
          <p:cNvPr id="280" name="pasted-image.png"/>
          <p:cNvPicPr>
            <a:picLocks noGrp="1" noChangeAspect="1"/>
          </p:cNvPicPr>
          <p:nvPr>
            <p:ph type="pic" idx="13"/>
          </p:nvPr>
        </p:nvPicPr>
        <p:blipFill>
          <a:blip r:embed="rId3">
            <a:extLst/>
          </a:blip>
          <a:srcRect l="1259" r="1259"/>
          <a:stretch>
            <a:fillRect/>
          </a:stretch>
        </p:blipFill>
        <p:spPr>
          <a:xfrm>
            <a:off x="6718299" y="638919"/>
            <a:ext cx="5325770" cy="8216901"/>
          </a:xfrm>
          <a:prstGeom prst="rect">
            <a:avLst/>
          </a:prstGeom>
          <a:ln>
            <a:solidFill>
              <a:srgbClr val="000000"/>
            </a:solidFill>
          </a:ln>
          <a:effectLst>
            <a:outerShdw blurRad="215900" dist="75495" dir="5400000" rotWithShape="0">
              <a:srgbClr val="000000">
                <a:alpha val="50000"/>
              </a:srgbClr>
            </a:outerShdw>
            <a:reflection stA="50000" endPos="40000" dir="5400000" sy="-100000" algn="bl" rotWithShape="0"/>
          </a:effectLst>
        </p:spPr>
      </p:pic>
      <p:sp>
        <p:nvSpPr>
          <p:cNvPr id="281" name="Shape 281"/>
          <p:cNvSpPr>
            <a:spLocks noGrp="1"/>
          </p:cNvSpPr>
          <p:nvPr>
            <p:ph type="title"/>
          </p:nvPr>
        </p:nvSpPr>
        <p:spPr>
          <a:xfrm>
            <a:off x="701951" y="635000"/>
            <a:ext cx="5334001" cy="3987800"/>
          </a:xfrm>
          <a:prstGeom prst="rect">
            <a:avLst/>
          </a:prstGeom>
        </p:spPr>
        <p:txBody>
          <a:bodyPr/>
          <a:lstStyle/>
          <a:p>
            <a:r>
              <a:rPr b="1">
                <a:latin typeface="Helvetica"/>
                <a:ea typeface="Helvetica"/>
                <a:cs typeface="Helvetica"/>
                <a:sym typeface="Helvetica"/>
              </a:rPr>
              <a:t>Fitness</a:t>
            </a:r>
            <a:r>
              <a:t> </a:t>
            </a:r>
          </a:p>
          <a:p>
            <a:r>
              <a:t>&amp;</a:t>
            </a:r>
          </a:p>
          <a:p>
            <a:r>
              <a:t>Weight Loss</a:t>
            </a:r>
          </a:p>
        </p:txBody>
      </p:sp>
      <p:sp>
        <p:nvSpPr>
          <p:cNvPr id="282" name="Shape 282"/>
          <p:cNvSpPr>
            <a:spLocks noGrp="1"/>
          </p:cNvSpPr>
          <p:nvPr>
            <p:ph type="body" sz="quarter" idx="1"/>
          </p:nvPr>
        </p:nvSpPr>
        <p:spPr>
          <a:xfrm>
            <a:off x="701951" y="5751115"/>
            <a:ext cx="5334001" cy="3157504"/>
          </a:xfrm>
          <a:prstGeom prst="rect">
            <a:avLst/>
          </a:prstGeom>
          <a:effectLst>
            <a:outerShdw blurRad="63500" dist="75495" dir="5400000" rotWithShape="0">
              <a:srgbClr val="000000">
                <a:alpha val="50000"/>
              </a:srgbClr>
            </a:outerShdw>
          </a:effectLst>
        </p:spPr>
        <p:txBody>
          <a:bodyPr/>
          <a:lstStyle/>
          <a:p>
            <a:pPr>
              <a:defRPr b="1">
                <a:latin typeface="Helvetica"/>
                <a:ea typeface="Helvetica"/>
                <a:cs typeface="Helvetica"/>
                <a:sym typeface="Helvetica"/>
              </a:defRPr>
            </a:pPr>
            <a:r>
              <a:t>Be healthy in </a:t>
            </a:r>
          </a:p>
          <a:p>
            <a:pPr>
              <a:defRPr b="1">
                <a:latin typeface="Helvetica"/>
                <a:ea typeface="Helvetica"/>
                <a:cs typeface="Helvetica"/>
                <a:sym typeface="Helvetica"/>
              </a:defRPr>
            </a:pPr>
            <a:r>
              <a:rPr sz="7900"/>
              <a:t>ALL</a:t>
            </a:r>
            <a:r>
              <a:t> </a:t>
            </a:r>
          </a:p>
          <a:p>
            <a:pPr>
              <a:defRPr b="1">
                <a:latin typeface="Helvetica"/>
                <a:ea typeface="Helvetica"/>
                <a:cs typeface="Helvetica"/>
                <a:sym typeface="Helvetica"/>
              </a:defRPr>
            </a:pPr>
            <a:r>
              <a:t>ways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nMyPower.jpg"/>
          <p:cNvPicPr>
            <a:picLocks noChangeAspect="1"/>
          </p:cNvPicPr>
          <p:nvPr/>
        </p:nvPicPr>
        <p:blipFill>
          <a:blip r:embed="rId3">
            <a:extLst/>
          </a:blip>
          <a:stretch>
            <a:fillRect/>
          </a:stretch>
        </p:blipFill>
        <p:spPr>
          <a:xfrm>
            <a:off x="3822700" y="1196617"/>
            <a:ext cx="5359400" cy="5346701"/>
          </a:xfrm>
          <a:prstGeom prst="rect">
            <a:avLst/>
          </a:prstGeom>
          <a:ln w="12700">
            <a:miter lim="400000"/>
          </a:ln>
        </p:spPr>
      </p:pic>
      <p:sp>
        <p:nvSpPr>
          <p:cNvPr id="132" name="Shape 132"/>
          <p:cNvSpPr/>
          <p:nvPr/>
        </p:nvSpPr>
        <p:spPr>
          <a:xfrm>
            <a:off x="1353216" y="6915697"/>
            <a:ext cx="10298368" cy="1219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300" b="1">
                <a:latin typeface="Helvetica"/>
                <a:ea typeface="Helvetica"/>
                <a:cs typeface="Helvetica"/>
                <a:sym typeface="Helvetica"/>
              </a:defRPr>
            </a:lvl1pPr>
          </a:lstStyle>
          <a:p>
            <a:r>
              <a:t>Teacher =&gt; Hypnotist?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85043">
              <a:srgbClr val="2D323E"/>
            </a:gs>
            <a:gs pos="100000">
              <a:srgbClr val="5A657B"/>
            </a:gs>
          </a:gsLst>
          <a:lin ang="5400000" scaled="0"/>
        </a:gradFill>
        <a:effectLst/>
      </p:bgPr>
    </p:bg>
    <p:spTree>
      <p:nvGrpSpPr>
        <p:cNvPr id="1" name=""/>
        <p:cNvGrpSpPr/>
        <p:nvPr/>
      </p:nvGrpSpPr>
      <p:grpSpPr>
        <a:xfrm>
          <a:off x="0" y="0"/>
          <a:ext cx="0" cy="0"/>
          <a:chOff x="0" y="0"/>
          <a:chExt cx="0" cy="0"/>
        </a:xfrm>
      </p:grpSpPr>
      <p:pic>
        <p:nvPicPr>
          <p:cNvPr id="286" name="pasted-image.jpg"/>
          <p:cNvPicPr>
            <a:picLocks noChangeAspect="1"/>
          </p:cNvPicPr>
          <p:nvPr/>
        </p:nvPicPr>
        <p:blipFill>
          <a:blip r:embed="rId3">
            <a:extLst/>
          </a:blip>
          <a:stretch>
            <a:fillRect/>
          </a:stretch>
        </p:blipFill>
        <p:spPr>
          <a:xfrm>
            <a:off x="3168650" y="1606550"/>
            <a:ext cx="6667500" cy="6667500"/>
          </a:xfrm>
          <a:prstGeom prst="rect">
            <a:avLst/>
          </a:prstGeom>
          <a:ln w="12700">
            <a:miter lim="400000"/>
          </a:ln>
          <a:effectLst>
            <a:outerShdw blurRad="63500" dist="75495" dir="5400000" rotWithShape="0">
              <a:srgbClr val="000000">
                <a:alpha val="50000"/>
              </a:srgbClr>
            </a:outerShdw>
            <a:reflection stA="50000" endPos="40000" dir="5400000" sy="-100000" algn="bl" rotWithShape="0"/>
          </a:effectLst>
        </p:spPr>
      </p:pic>
      <p:sp>
        <p:nvSpPr>
          <p:cNvPr id="287" name="Shape 287"/>
          <p:cNvSpPr/>
          <p:nvPr/>
        </p:nvSpPr>
        <p:spPr>
          <a:xfrm>
            <a:off x="782302" y="39055"/>
            <a:ext cx="11440196" cy="1384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8400">
                <a:latin typeface="Helvetica"/>
                <a:ea typeface="Helvetica"/>
                <a:cs typeface="Helvetica"/>
                <a:sym typeface="Helvetica"/>
              </a:defRPr>
            </a:lvl1pPr>
          </a:lstStyle>
          <a:p>
            <a:r>
              <a:t>The process is the goal.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hotflashclassic copy.jpg"/>
          <p:cNvPicPr>
            <a:picLocks noChangeAspect="1"/>
          </p:cNvPicPr>
          <p:nvPr/>
        </p:nvPicPr>
        <p:blipFill>
          <a:blip r:embed="rId3">
            <a:extLst/>
          </a:blip>
          <a:stretch>
            <a:fillRect/>
          </a:stretch>
        </p:blipFill>
        <p:spPr>
          <a:xfrm>
            <a:off x="558800" y="609600"/>
            <a:ext cx="11887200" cy="8534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ctrTitle"/>
          </p:nvPr>
        </p:nvSpPr>
        <p:spPr>
          <a:xfrm>
            <a:off x="1270000" y="895540"/>
            <a:ext cx="10464800" cy="1332939"/>
          </a:xfrm>
          <a:prstGeom prst="rect">
            <a:avLst/>
          </a:prstGeom>
        </p:spPr>
        <p:txBody>
          <a:bodyPr/>
          <a:lstStyle>
            <a:lvl1pPr>
              <a:defRPr>
                <a:latin typeface="Helvetica"/>
                <a:ea typeface="Helvetica"/>
                <a:cs typeface="Helvetica"/>
                <a:sym typeface="Helvetica"/>
              </a:defRPr>
            </a:lvl1pPr>
          </a:lstStyle>
          <a:p>
            <a:r>
              <a:t>Even more uses…</a:t>
            </a:r>
          </a:p>
        </p:txBody>
      </p:sp>
      <p:sp>
        <p:nvSpPr>
          <p:cNvPr id="296" name="Shape 296"/>
          <p:cNvSpPr>
            <a:spLocks noGrp="1"/>
          </p:cNvSpPr>
          <p:nvPr>
            <p:ph type="subTitle" idx="1"/>
          </p:nvPr>
        </p:nvSpPr>
        <p:spPr>
          <a:xfrm>
            <a:off x="1270000" y="2795699"/>
            <a:ext cx="10464800" cy="5610001"/>
          </a:xfrm>
          <a:prstGeom prst="rect">
            <a:avLst/>
          </a:prstGeom>
        </p:spPr>
        <p:txBody>
          <a:bodyPr/>
          <a:lstStyle/>
          <a:p>
            <a:pPr defTabSz="543305">
              <a:defRPr sz="7161">
                <a:latin typeface="Helvetica"/>
                <a:ea typeface="Helvetica"/>
                <a:cs typeface="Helvetica"/>
                <a:sym typeface="Helvetica"/>
              </a:defRPr>
            </a:pPr>
            <a:r>
              <a:rPr>
                <a:solidFill>
                  <a:schemeClr val="accent4">
                    <a:hueOff val="102361"/>
                    <a:satOff val="14118"/>
                    <a:lumOff val="10675"/>
                  </a:schemeClr>
                </a:solidFill>
              </a:rPr>
              <a:t>regression</a:t>
            </a:r>
            <a:r>
              <a:t>, </a:t>
            </a:r>
            <a:r>
              <a:rPr>
                <a:solidFill>
                  <a:schemeClr val="accent2">
                    <a:satOff val="-13916"/>
                    <a:lumOff val="13989"/>
                  </a:schemeClr>
                </a:solidFill>
              </a:rPr>
              <a:t>sports performance</a:t>
            </a:r>
            <a:r>
              <a:t>, forensic investigation, </a:t>
            </a:r>
            <a:r>
              <a:rPr>
                <a:solidFill>
                  <a:schemeClr val="accent6">
                    <a:hueOff val="-241736"/>
                    <a:satOff val="29413"/>
                    <a:lumOff val="20727"/>
                  </a:schemeClr>
                </a:solidFill>
              </a:rPr>
              <a:t>test anxiety/hypermnesia</a:t>
            </a:r>
            <a:r>
              <a:t>, </a:t>
            </a:r>
            <a:r>
              <a:rPr>
                <a:solidFill>
                  <a:schemeClr val="accent4"/>
                </a:solidFill>
              </a:rPr>
              <a:t>phobias</a:t>
            </a:r>
            <a:r>
              <a:t>, etc.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0" name="pasted-image.png"/>
          <p:cNvPicPr>
            <a:picLocks noChangeAspect="1"/>
          </p:cNvPicPr>
          <p:nvPr/>
        </p:nvPicPr>
        <p:blipFill>
          <a:blip r:embed="rId3">
            <a:extLst/>
          </a:blip>
          <a:stretch>
            <a:fillRect/>
          </a:stretch>
        </p:blipFill>
        <p:spPr>
          <a:xfrm>
            <a:off x="1715794" y="601290"/>
            <a:ext cx="9573212" cy="8551020"/>
          </a:xfrm>
          <a:prstGeom prst="rect">
            <a:avLst/>
          </a:prstGeom>
          <a:ln w="12700">
            <a:miter lim="400000"/>
          </a:ln>
        </p:spPr>
      </p:pic>
      <p:sp>
        <p:nvSpPr>
          <p:cNvPr id="301" name="Shape 301"/>
          <p:cNvSpPr>
            <a:spLocks noGrp="1"/>
          </p:cNvSpPr>
          <p:nvPr>
            <p:ph type="title"/>
          </p:nvPr>
        </p:nvSpPr>
        <p:spPr>
          <a:xfrm rot="20530860">
            <a:off x="1270000" y="4278346"/>
            <a:ext cx="10464800" cy="1965212"/>
          </a:xfrm>
          <a:prstGeom prst="rect">
            <a:avLst/>
          </a:prstGeom>
          <a:solidFill>
            <a:srgbClr val="FFFFFF">
              <a:alpha val="81000"/>
            </a:srgbClr>
          </a:solidFill>
          <a:effectLst>
            <a:outerShdw blurRad="152400" dir="5400000" rotWithShape="0">
              <a:srgbClr val="000000">
                <a:alpha val="50000"/>
              </a:srgbClr>
            </a:outerShdw>
          </a:effectLst>
        </p:spPr>
        <p:txBody>
          <a:bodyPr/>
          <a:lstStyle>
            <a:lvl1pPr>
              <a:defRPr b="1">
                <a:solidFill>
                  <a:srgbClr val="FF2600"/>
                </a:solidFill>
                <a:latin typeface="Helvetica"/>
                <a:ea typeface="Helvetica"/>
                <a:cs typeface="Helvetica"/>
                <a:sym typeface="Helvetica"/>
              </a:defRPr>
            </a:lvl1pPr>
          </a:lstStyle>
          <a:p>
            <a:r>
              <a:t>5 minute BREAK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301"/>
                                        </p:tgtEl>
                                        <p:attrNameLst>
                                          <p:attrName>style.visibility</p:attrName>
                                        </p:attrNameLst>
                                      </p:cBhvr>
                                      <p:to>
                                        <p:strVal val="visible"/>
                                      </p:to>
                                    </p:set>
                                    <p:anim calcmode="lin" valueType="num">
                                      <p:cBhvr>
                                        <p:cTn id="7" dur="1000" fill="hold"/>
                                        <p:tgtEl>
                                          <p:spTgt spid="301"/>
                                        </p:tgtEl>
                                        <p:attrNameLst>
                                          <p:attrName>ppt_w</p:attrName>
                                        </p:attrNameLst>
                                      </p:cBhvr>
                                      <p:tavLst>
                                        <p:tav tm="0">
                                          <p:val>
                                            <p:fltVal val="0"/>
                                          </p:val>
                                        </p:tav>
                                        <p:tav tm="100000">
                                          <p:val>
                                            <p:strVal val="#ppt_w"/>
                                          </p:val>
                                        </p:tav>
                                      </p:tavLst>
                                    </p:anim>
                                    <p:anim calcmode="lin" valueType="num">
                                      <p:cBhvr>
                                        <p:cTn id="8" dur="1000" fill="hold"/>
                                        <p:tgtEl>
                                          <p:spTgt spid="301"/>
                                        </p:tgtEl>
                                        <p:attrNameLst>
                                          <p:attrName>ppt_h</p:attrName>
                                        </p:attrNameLst>
                                      </p:cBhvr>
                                      <p:tavLst>
                                        <p:tav tm="0">
                                          <p:val>
                                            <p:fltVal val="0"/>
                                          </p:val>
                                        </p:tav>
                                        <p:tav tm="100000">
                                          <p:val>
                                            <p:strVal val="#ppt_h"/>
                                          </p:val>
                                        </p:tav>
                                      </p:tavLst>
                                    </p:anim>
                                    <p:anim calcmode="lin" valueType="num">
                                      <p:cBhvr>
                                        <p:cTn id="9" dur="1000" fill="hold"/>
                                        <p:tgtEl>
                                          <p:spTgt spid="3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83305">
              <a:srgbClr val="444178"/>
            </a:gs>
            <a:gs pos="100000">
              <a:schemeClr val="accent6">
                <a:hueOff val="-241736"/>
                <a:satOff val="29413"/>
                <a:lumOff val="20727"/>
              </a:schemeClr>
            </a:gs>
          </a:gsLst>
          <a:lin ang="5400000" scaled="0"/>
        </a:gradFill>
        <a:effectLst/>
      </p:bgPr>
    </p:bg>
    <p:spTree>
      <p:nvGrpSpPr>
        <p:cNvPr id="1" name=""/>
        <p:cNvGrpSpPr/>
        <p:nvPr/>
      </p:nvGrpSpPr>
      <p:grpSpPr>
        <a:xfrm>
          <a:off x="0" y="0"/>
          <a:ext cx="0" cy="0"/>
          <a:chOff x="0" y="0"/>
          <a:chExt cx="0" cy="0"/>
        </a:xfrm>
      </p:grpSpPr>
      <p:sp>
        <p:nvSpPr>
          <p:cNvPr id="305" name="Shape 305"/>
          <p:cNvSpPr/>
          <p:nvPr/>
        </p:nvSpPr>
        <p:spPr>
          <a:xfrm>
            <a:off x="5180750" y="2343149"/>
            <a:ext cx="2643300" cy="5067301"/>
          </a:xfrm>
          <a:prstGeom prst="rect">
            <a:avLst/>
          </a:prstGeom>
          <a:ln w="12700">
            <a:miter lim="400000"/>
          </a:ln>
          <a:effectLst>
            <a:outerShdw blurRad="177800" dist="25400" dir="5400000" rotWithShape="0">
              <a:srgbClr val="000000">
                <a:alpha val="69080"/>
              </a:srgbClr>
            </a:outerShdw>
            <a:reflection endPos="40000" dir="5400000" sy="-100000" algn="bl" rotWithShape="0"/>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600" b="1">
                <a:solidFill>
                  <a:srgbClr val="8780EE"/>
                </a:solidFill>
                <a:latin typeface="Helvetica"/>
                <a:ea typeface="Helvetica"/>
                <a:cs typeface="Helvetica"/>
                <a:sym typeface="Helvetica"/>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5"/>
                                        </p:tgtEl>
                                        <p:attrNameLst>
                                          <p:attrName>style.visibility</p:attrName>
                                        </p:attrNameLst>
                                      </p:cBhvr>
                                      <p:to>
                                        <p:strVal val="visible"/>
                                      </p:to>
                                    </p:set>
                                    <p:anim calcmode="lin" valueType="num">
                                      <p:cBhvr>
                                        <p:cTn id="7" dur="2000" fill="hold"/>
                                        <p:tgtEl>
                                          <p:spTgt spid="305"/>
                                        </p:tgtEl>
                                        <p:attrNameLst>
                                          <p:attrName>ppt_w</p:attrName>
                                        </p:attrNameLst>
                                      </p:cBhvr>
                                      <p:tavLst>
                                        <p:tav tm="0">
                                          <p:val>
                                            <p:fltVal val="0"/>
                                          </p:val>
                                        </p:tav>
                                        <p:tav tm="100000">
                                          <p:val>
                                            <p:strVal val="#ppt_w"/>
                                          </p:val>
                                        </p:tav>
                                      </p:tavLst>
                                    </p:anim>
                                    <p:anim calcmode="lin" valueType="num">
                                      <p:cBhvr>
                                        <p:cTn id="8" dur="2000" fill="hold"/>
                                        <p:tgtEl>
                                          <p:spTgt spid="3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prstGeom prst="rect">
            <a:avLst/>
          </a:prstGeom>
        </p:spPr>
        <p:txBody>
          <a:bodyPr/>
          <a:lstStyle/>
          <a:p>
            <a:r>
              <a:t>Self-Hypnosis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body" idx="1"/>
          </p:nvPr>
        </p:nvSpPr>
        <p:spPr>
          <a:xfrm>
            <a:off x="952500" y="481349"/>
            <a:ext cx="11099800" cy="8502338"/>
          </a:xfrm>
          <a:prstGeom prst="rect">
            <a:avLst/>
          </a:prstGeom>
        </p:spPr>
        <p:txBody>
          <a:bodyPr/>
          <a:lstStyle/>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latin typeface="Helvetica Neue"/>
                <a:ea typeface="Helvetica Neue"/>
                <a:cs typeface="Helvetica Neue"/>
                <a:sym typeface="Helvetica Neue"/>
              </a:defRPr>
            </a:pPr>
            <a:r>
              <a:t>You will always have </a:t>
            </a:r>
            <a:r>
              <a:rPr b="1"/>
              <a:t>better results working with a good hypnotist </a:t>
            </a:r>
            <a:r>
              <a:t>than working with only self-hypnosis. This is because a hypnotist can custom design suggestions based on your answers to questions you give during an interview. A good hypnotist will watch your breathing, watch your physical reactions to suggestions and present suggestions only when you are ready for them. I usually try to give suggestions when my client is exhaling, but it’s a intuitive process on my part and there are no hard rules I follow.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body" idx="1"/>
          </p:nvPr>
        </p:nvSpPr>
        <p:spPr>
          <a:prstGeom prst="rect">
            <a:avLst/>
          </a:prstGeom>
        </p:spPr>
        <p:txBody>
          <a:bodyPr/>
          <a:lstStyle>
            <a:lvl1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700">
                <a:latin typeface="Helvetica Neue"/>
                <a:ea typeface="Helvetica Neue"/>
                <a:cs typeface="Helvetica Neue"/>
                <a:sym typeface="Helvetica Neue"/>
              </a:defRPr>
            </a:lvl1pPr>
          </a:lstStyle>
          <a:p>
            <a:r>
              <a:t>But self-hypnosis is better than no hypnosis, and self-hypnosis can support suggestions given by your hypnotherapist.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p:cNvSpPr>
          <p:nvPr>
            <p:ph type="title"/>
          </p:nvPr>
        </p:nvSpPr>
        <p:spPr>
          <a:prstGeom prst="rect">
            <a:avLst/>
          </a:prstGeom>
        </p:spPr>
        <p:txBody>
          <a:bodyPr/>
          <a:lstStyle/>
          <a:p>
            <a:r>
              <a:t>Breathing</a:t>
            </a:r>
          </a:p>
        </p:txBody>
      </p:sp>
      <p:sp>
        <p:nvSpPr>
          <p:cNvPr id="316" name="Shape 316"/>
          <p:cNvSpPr>
            <a:spLocks noGrp="1"/>
          </p:cNvSpPr>
          <p:nvPr>
            <p:ph type="body" idx="1"/>
          </p:nvPr>
        </p:nvSpPr>
        <p:spPr>
          <a:prstGeom prst="rect">
            <a:avLst/>
          </a:prstGeom>
        </p:spPr>
        <p:txBody>
          <a:bodyPr/>
          <a:lstStyle/>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Helvetica Neue"/>
                <a:ea typeface="Helvetica Neue"/>
                <a:cs typeface="Helvetica Neue"/>
                <a:sym typeface="Helvetica Neue"/>
              </a:defRPr>
            </a:pPr>
            <a:r>
              <a:t>•To prepare for a self-hypnosis session it’s best to calm the mind with breathing. Make yourself comfortable in every way. I suggest you do your self-hypnosis as you go to sleep each night. </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latin typeface="Helvetica Neue"/>
                <a:ea typeface="Helvetica Neue"/>
                <a:cs typeface="Helvetica Neue"/>
                <a:sym typeface="Helvetica Neue"/>
              </a:defRPr>
            </a:pPr>
            <a:r>
              <a:t>•The pattern is to slowly inhale for the count of 3, hold for the count of 3, then exhale for the count of 3. You’ll repeat this sequence 3 times. Over time extend the count from 3 to 5, and with more practice to 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body" idx="1"/>
          </p:nvPr>
        </p:nvSpPr>
        <p:spPr>
          <a:prstGeom prst="rect">
            <a:avLst/>
          </a:prstGeom>
        </p:spPr>
        <p:txBody>
          <a:bodyPr/>
          <a:lstStyle>
            <a:lvl1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latin typeface="Helvetica Neue"/>
                <a:ea typeface="Helvetica Neue"/>
                <a:cs typeface="Helvetica Neue"/>
                <a:sym typeface="Helvetica Neue"/>
              </a:defRPr>
            </a:lvl1pPr>
          </a:lstStyle>
          <a:p>
            <a:r>
              <a:t>The easiest way to do self-hypnosis is to make an audio recording. Most cellphones, iPads and similar devices have ways to make audio recordings. When you play back the recording set it to loop if you can and after a couple of hours you will automatically wake up, turn off the recording then immediately go back to sleep for the rest of the night.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A7705"/>
            </a:gs>
            <a:gs pos="69629">
              <a:srgbClr val="653B03"/>
            </a:gs>
            <a:gs pos="100000">
              <a:srgbClr val="000000"/>
            </a:gs>
          </a:gsLst>
          <a:lin ang="5400000" scaled="0"/>
        </a:gradFill>
        <a:effectLst/>
      </p:bgPr>
    </p:bg>
    <p:spTree>
      <p:nvGrpSpPr>
        <p:cNvPr id="1" name=""/>
        <p:cNvGrpSpPr/>
        <p:nvPr/>
      </p:nvGrpSpPr>
      <p:grpSpPr>
        <a:xfrm>
          <a:off x="0" y="0"/>
          <a:ext cx="0" cy="0"/>
          <a:chOff x="0" y="0"/>
          <a:chExt cx="0" cy="0"/>
        </a:xfrm>
      </p:grpSpPr>
      <p:pic>
        <p:nvPicPr>
          <p:cNvPr id="136" name="pasted-image.tif"/>
          <p:cNvPicPr>
            <a:picLocks noChangeAspect="1"/>
          </p:cNvPicPr>
          <p:nvPr/>
        </p:nvPicPr>
        <p:blipFill>
          <a:blip r:embed="rId3">
            <a:extLst/>
          </a:blip>
          <a:stretch>
            <a:fillRect/>
          </a:stretch>
        </p:blipFill>
        <p:spPr>
          <a:xfrm>
            <a:off x="1033009" y="215900"/>
            <a:ext cx="10938782" cy="9753600"/>
          </a:xfrm>
          <a:prstGeom prst="rect">
            <a:avLst/>
          </a:prstGeom>
          <a:ln w="12700">
            <a:miter lim="400000"/>
          </a:ln>
        </p:spPr>
      </p:pic>
      <p:sp>
        <p:nvSpPr>
          <p:cNvPr id="137" name="Shape 137"/>
          <p:cNvSpPr/>
          <p:nvPr/>
        </p:nvSpPr>
        <p:spPr>
          <a:xfrm>
            <a:off x="3326979" y="8976379"/>
            <a:ext cx="5933325" cy="653905"/>
          </a:xfrm>
          <a:prstGeom prst="rect">
            <a:avLst/>
          </a:prstGeom>
          <a:solidFill>
            <a:srgbClr val="000000"/>
          </a:solidFill>
          <a:ln w="12700">
            <a:miter lim="400000"/>
          </a:ln>
        </p:spPr>
        <p:txBody>
          <a:bodyPr lIns="50800" tIns="50800" rIns="50800" bIns="50800" anchor="ctr"/>
          <a:lstStyle/>
          <a:p>
            <a:pPr>
              <a:defRPr sz="2600">
                <a:solidFill>
                  <a:srgbClr val="FFFFFF"/>
                </a:solidFill>
              </a:defRPr>
            </a:pPr>
            <a:endParaRPr/>
          </a:p>
        </p:txBody>
      </p:sp>
      <p:sp>
        <p:nvSpPr>
          <p:cNvPr id="138" name="Shape 138"/>
          <p:cNvSpPr/>
          <p:nvPr/>
        </p:nvSpPr>
        <p:spPr>
          <a:xfrm>
            <a:off x="5397965" y="2569812"/>
            <a:ext cx="2208870" cy="4216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7000" b="1">
                <a:latin typeface="Helvetica"/>
                <a:ea typeface="Helvetica"/>
                <a:cs typeface="Helvetica"/>
                <a:sym typeface="Helvetica"/>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p:cNvSpPr>
          <p:nvPr>
            <p:ph type="title"/>
          </p:nvPr>
        </p:nvSpPr>
        <p:spPr>
          <a:prstGeom prst="rect">
            <a:avLst/>
          </a:prstGeom>
        </p:spPr>
        <p:txBody>
          <a:bodyPr/>
          <a:lstStyle/>
          <a:p>
            <a:r>
              <a:t>Safety</a:t>
            </a:r>
          </a:p>
        </p:txBody>
      </p:sp>
      <p:sp>
        <p:nvSpPr>
          <p:cNvPr id="321" name="Shape 321"/>
          <p:cNvSpPr>
            <a:spLocks noGrp="1"/>
          </p:cNvSpPr>
          <p:nvPr>
            <p:ph type="body" idx="1"/>
          </p:nvPr>
        </p:nvSpPr>
        <p:spPr>
          <a:prstGeom prst="rect">
            <a:avLst/>
          </a:prstGeom>
        </p:spPr>
        <p:txBody>
          <a:bodyPr>
            <a:normAutofit lnSpcReduction="10000"/>
          </a:bodyPr>
          <a:lstStyle/>
          <a:p>
            <a:pPr marL="0" indent="0" defTabSz="443484">
              <a:lnSpc>
                <a:spcPct val="110000"/>
              </a:lnSpc>
              <a:spcBef>
                <a:spcPts val="0"/>
              </a:spcBef>
              <a:buSzTx/>
              <a:buNone/>
              <a:tabLst>
                <a:tab pos="342900" algn="l"/>
                <a:tab pos="685800" algn="l"/>
                <a:tab pos="1028700" algn="l"/>
                <a:tab pos="1371600" algn="l"/>
                <a:tab pos="1714500" algn="l"/>
                <a:tab pos="2057400" algn="l"/>
                <a:tab pos="2413000" algn="l"/>
                <a:tab pos="2755900" algn="l"/>
                <a:tab pos="3098800" algn="l"/>
                <a:tab pos="3441700" algn="l"/>
                <a:tab pos="3784600" algn="l"/>
                <a:tab pos="4127500" algn="l"/>
              </a:tabLst>
              <a:defRPr sz="5335">
                <a:latin typeface="Helvetica Neue"/>
                <a:ea typeface="Helvetica Neue"/>
                <a:cs typeface="Helvetica Neue"/>
                <a:sym typeface="Helvetica Neue"/>
              </a:defRPr>
            </a:pPr>
            <a:r>
              <a:rPr b="1"/>
              <a:t>Always</a:t>
            </a:r>
            <a:r>
              <a:t> be careful not to get the cord to your headphone or earphones wrapped around your neck. </a:t>
            </a:r>
          </a:p>
          <a:p>
            <a:pPr marL="0" indent="0" defTabSz="443484">
              <a:lnSpc>
                <a:spcPct val="110000"/>
              </a:lnSpc>
              <a:spcBef>
                <a:spcPts val="0"/>
              </a:spcBef>
              <a:buSzTx/>
              <a:buNone/>
              <a:tabLst>
                <a:tab pos="342900" algn="l"/>
                <a:tab pos="685800" algn="l"/>
                <a:tab pos="1028700" algn="l"/>
                <a:tab pos="1371600" algn="l"/>
                <a:tab pos="1714500" algn="l"/>
                <a:tab pos="2057400" algn="l"/>
                <a:tab pos="2413000" algn="l"/>
                <a:tab pos="2755900" algn="l"/>
                <a:tab pos="3098800" algn="l"/>
                <a:tab pos="3441700" algn="l"/>
                <a:tab pos="3784600" algn="l"/>
                <a:tab pos="4127500" algn="l"/>
              </a:tabLst>
              <a:defRPr sz="5335">
                <a:latin typeface="Helvetica Neue"/>
                <a:ea typeface="Helvetica Neue"/>
                <a:cs typeface="Helvetica Neue"/>
                <a:sym typeface="Helvetica Neue"/>
              </a:defRPr>
            </a:pPr>
            <a:r>
              <a:rPr b="1"/>
              <a:t>Never</a:t>
            </a:r>
            <a:r>
              <a:t> listen to your recording while driving a car or operating heavy equipment.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 name="Shape 323"/>
          <p:cNvSpPr>
            <a:spLocks noGrp="1"/>
          </p:cNvSpPr>
          <p:nvPr>
            <p:ph type="title"/>
          </p:nvPr>
        </p:nvSpPr>
        <p:spPr>
          <a:xfrm>
            <a:off x="952500" y="3797300"/>
            <a:ext cx="11099800" cy="2159000"/>
          </a:xfrm>
          <a:prstGeom prst="rect">
            <a:avLst/>
          </a:prstGeom>
        </p:spPr>
        <p:txBody>
          <a:bodyPr/>
          <a:lstStyle>
            <a:lvl1pPr algn="l"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500">
                <a:solidFill>
                  <a:srgbClr val="000000"/>
                </a:solidFill>
                <a:latin typeface="Helvetica Neue"/>
                <a:ea typeface="Helvetica Neue"/>
                <a:cs typeface="Helvetica Neue"/>
                <a:sym typeface="Helvetica Neue"/>
              </a:defRPr>
            </a:lvl1pPr>
          </a:lstStyle>
          <a:p>
            <a:r>
              <a:t>First you need to determine a goal.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 name="Shape 325"/>
          <p:cNvSpPr>
            <a:spLocks noGrp="1"/>
          </p:cNvSpPr>
          <p:nvPr>
            <p:ph type="title"/>
          </p:nvPr>
        </p:nvSpPr>
        <p:spPr>
          <a:xfrm>
            <a:off x="952500" y="3797300"/>
            <a:ext cx="11099800" cy="2159000"/>
          </a:xfrm>
          <a:prstGeom prst="rect">
            <a:avLst/>
          </a:prstGeom>
        </p:spPr>
        <p:txBody>
          <a:bodyPr>
            <a:normAutofit fontScale="90000"/>
          </a:bodyPr>
          <a:lstStyle>
            <a:lvl1pPr algn="l" defTabSz="361188">
              <a:lnSpc>
                <a:spcPct val="110000"/>
              </a:lnSpc>
              <a:tabLst>
                <a:tab pos="279400" algn="l"/>
                <a:tab pos="558800" algn="l"/>
                <a:tab pos="838200" algn="l"/>
                <a:tab pos="1117600" algn="l"/>
                <a:tab pos="1397000" algn="l"/>
                <a:tab pos="1676400" algn="l"/>
                <a:tab pos="1955800" algn="l"/>
                <a:tab pos="2235200" algn="l"/>
                <a:tab pos="2527300" algn="l"/>
                <a:tab pos="2806700" algn="l"/>
                <a:tab pos="3086100" algn="l"/>
                <a:tab pos="3365500" algn="l"/>
              </a:tabLst>
              <a:defRPr sz="4345">
                <a:solidFill>
                  <a:srgbClr val="000000"/>
                </a:solidFill>
                <a:latin typeface="Helvetica Neue"/>
                <a:ea typeface="Helvetica Neue"/>
                <a:cs typeface="Helvetica Neue"/>
                <a:sym typeface="Helvetica Neue"/>
              </a:defRPr>
            </a:lvl1pPr>
          </a:lstStyle>
          <a:p>
            <a:r>
              <a:t>Next you’ll want to make a script. This script will contain the suggestions for you to reach your goal.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 name="Shape 327"/>
          <p:cNvSpPr>
            <a:spLocks noGrp="1"/>
          </p:cNvSpPr>
          <p:nvPr>
            <p:ph type="title"/>
          </p:nvPr>
        </p:nvSpPr>
        <p:spPr>
          <a:xfrm>
            <a:off x="1025028" y="1439382"/>
            <a:ext cx="10954744" cy="6874835"/>
          </a:xfrm>
          <a:prstGeom prst="rect">
            <a:avLst/>
          </a:prstGeom>
        </p:spPr>
        <p:txBody>
          <a:bodyPr>
            <a:normAutofit fontScale="90000"/>
          </a:bodyPr>
          <a:lstStyle>
            <a:lvl1pPr algn="l" defTabSz="256031">
              <a:lnSpc>
                <a:spcPct val="110000"/>
              </a:lnSpc>
              <a:tabLst>
                <a:tab pos="190500" algn="l"/>
                <a:tab pos="393700" algn="l"/>
                <a:tab pos="596900" algn="l"/>
                <a:tab pos="787400" algn="l"/>
                <a:tab pos="990600" algn="l"/>
                <a:tab pos="1193800" algn="l"/>
                <a:tab pos="1384300" algn="l"/>
                <a:tab pos="1587500" algn="l"/>
                <a:tab pos="1790700" algn="l"/>
                <a:tab pos="1981200" algn="l"/>
                <a:tab pos="2184400" algn="l"/>
                <a:tab pos="2387600" algn="l"/>
              </a:tabLst>
              <a:defRPr sz="4088">
                <a:solidFill>
                  <a:srgbClr val="000000"/>
                </a:solidFill>
                <a:latin typeface="Helvetica Neue"/>
                <a:ea typeface="Helvetica Neue"/>
                <a:cs typeface="Helvetica Neue"/>
                <a:sym typeface="Helvetica Neue"/>
              </a:defRPr>
            </a:lvl1pPr>
          </a:lstStyle>
          <a:p>
            <a:r>
              <a:t>Let’s say your goal is to create a healthier life style. You’ll want to start with a few consequences of your not reaching your goal. Then you’ll want to give a long and thorough list of the benefits of reaching your goal. These should require you to visualize the effect of the suggestions. They follow a pattern which begins with “I picture myself…” Your suggestions might go something like this: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r>
              <a:t>[negative]</a:t>
            </a:r>
          </a:p>
        </p:txBody>
      </p:sp>
      <p:sp>
        <p:nvSpPr>
          <p:cNvPr id="330" name="Shape 330"/>
          <p:cNvSpPr>
            <a:spLocks noGrp="1"/>
          </p:cNvSpPr>
          <p:nvPr>
            <p:ph type="body" idx="1"/>
          </p:nvPr>
        </p:nvSpPr>
        <p:spPr>
          <a:xfrm>
            <a:off x="952500" y="2597150"/>
            <a:ext cx="11099800" cy="6286500"/>
          </a:xfrm>
          <a:prstGeom prst="rect">
            <a:avLst/>
          </a:prstGeom>
        </p:spPr>
        <p:txBody>
          <a:bodyPr/>
          <a:lstStyle/>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growing soft and I am unhappy with my sloth.</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eating the wrong kind of food and feeling sick.</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sitting on the couch and envying the level of fitness of the people on TV.</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p:cNvSpPr>
          <p:nvPr>
            <p:ph type="title"/>
          </p:nvPr>
        </p:nvSpPr>
        <p:spPr>
          <a:prstGeom prst="rect">
            <a:avLst/>
          </a:prstGeom>
        </p:spPr>
        <p:txBody>
          <a:bodyPr/>
          <a:lstStyle/>
          <a:p>
            <a:r>
              <a:t>[positive]</a:t>
            </a:r>
          </a:p>
        </p:txBody>
      </p:sp>
      <p:sp>
        <p:nvSpPr>
          <p:cNvPr id="333" name="Shape 333"/>
          <p:cNvSpPr>
            <a:spLocks noGrp="1"/>
          </p:cNvSpPr>
          <p:nvPr>
            <p:ph type="body" idx="1"/>
          </p:nvPr>
        </p:nvSpPr>
        <p:spPr>
          <a:xfrm>
            <a:off x="952500" y="2597150"/>
            <a:ext cx="11099800" cy="6286500"/>
          </a:xfrm>
          <a:prstGeom prst="rect">
            <a:avLst/>
          </a:prstGeom>
        </p:spPr>
        <p:txBody>
          <a:bodyPr/>
          <a:lstStyle/>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choosing the right kind of foods to eat and I feel more energetic.</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walking on a treadmill engaging in an activity that triggers endorphins in my brain.</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buying clothes that flatter my new and always improving physique.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[more positives]</a:t>
            </a:r>
          </a:p>
        </p:txBody>
      </p:sp>
      <p:sp>
        <p:nvSpPr>
          <p:cNvPr id="336" name="Shape 336"/>
          <p:cNvSpPr>
            <a:spLocks noGrp="1"/>
          </p:cNvSpPr>
          <p:nvPr>
            <p:ph type="body" idx="1"/>
          </p:nvPr>
        </p:nvSpPr>
        <p:spPr>
          <a:xfrm>
            <a:off x="952500" y="2597150"/>
            <a:ext cx="11099800" cy="6286500"/>
          </a:xfrm>
          <a:prstGeom prst="rect">
            <a:avLst/>
          </a:prstGeom>
        </p:spPr>
        <p:txBody>
          <a:bodyPr>
            <a:normAutofit lnSpcReduction="10000"/>
          </a:bodyPr>
          <a:lstStyle/>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walking by a box of donuts with no desire to even think of eating one and hearing applause in my head. </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reflecting on my new healthy lifestyle and feeling a deep sense of satisfaction and self-control.</a:t>
            </a: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endParaRPr/>
          </a:p>
          <a:p>
            <a:pPr marL="0" indent="0" defTabSz="457200">
              <a:lnSpc>
                <a:spcPct val="110000"/>
              </a:lnSpc>
              <a:spcBef>
                <a:spcPts val="0"/>
              </a:spcBef>
              <a:buSz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latin typeface="Helvetica Neue"/>
                <a:ea typeface="Helvetica Neue"/>
                <a:cs typeface="Helvetica Neue"/>
                <a:sym typeface="Helvetica Neue"/>
              </a:defRPr>
            </a:pPr>
            <a:r>
              <a:t>I picture myself getting better in every way and I feel like I can rock the world.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p:nvPr/>
        </p:nvSpPr>
        <p:spPr>
          <a:xfrm>
            <a:off x="659907" y="1896648"/>
            <a:ext cx="11684987" cy="59603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FFFFFF"/>
                </a:solidFill>
                <a:latin typeface="Helvetica Neue"/>
                <a:ea typeface="Helvetica Neue"/>
                <a:cs typeface="Helvetica Neue"/>
                <a:sym typeface="Helvetica Neue"/>
              </a:defRPr>
            </a:lvl1pPr>
          </a:lstStyle>
          <a:p>
            <a:r>
              <a:t>Make your list of positives as long as you want matching what you picture in your mind with a consequential reward of some kind. Think of all the senses you have, all the emotions you can tap into. Pride, satisfaction, self-control, success, and so 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p:nvPr/>
        </p:nvSpPr>
        <p:spPr>
          <a:xfrm>
            <a:off x="659907" y="2747004"/>
            <a:ext cx="11684987" cy="42595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FFFFFF"/>
                </a:solidFill>
                <a:latin typeface="Helvetica Neue"/>
                <a:ea typeface="Helvetica Neue"/>
                <a:cs typeface="Helvetica Neue"/>
                <a:sym typeface="Helvetica Neue"/>
              </a:defRPr>
            </a:lvl1pPr>
          </a:lstStyle>
          <a:p>
            <a:r>
              <a:t>Usually you’ll want to speak softly, but a few suggestions such as feeling pride for your accomplishments can be delivered with the emotional sense you wish to invoke.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p:nvPr/>
        </p:nvSpPr>
        <p:spPr>
          <a:xfrm>
            <a:off x="659907" y="2747004"/>
            <a:ext cx="11684987" cy="42595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FFFFFF"/>
                </a:solidFill>
                <a:latin typeface="Helvetica Neue"/>
                <a:ea typeface="Helvetica Neue"/>
                <a:cs typeface="Helvetica Neue"/>
                <a:sym typeface="Helvetica Neue"/>
              </a:defRPr>
            </a:lvl1pPr>
          </a:lstStyle>
          <a:p>
            <a:r>
              <a:t>Space out the suggestions. You can leave as much as 30 seconds between sentences. You can even break up the sentences into phrases with a few seconds space in separation.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p>
            <a:r>
              <a:rPr>
                <a:solidFill>
                  <a:srgbClr val="000000"/>
                </a:solidFill>
              </a:rPr>
              <a:t>What is</a:t>
            </a:r>
            <a:r>
              <a:t> </a:t>
            </a:r>
            <a:r>
              <a:rPr b="1">
                <a:solidFill>
                  <a:srgbClr val="FF2600"/>
                </a:solidFill>
                <a:latin typeface="Helvetica"/>
                <a:ea typeface="Helvetica"/>
                <a:cs typeface="Helvetica"/>
                <a:sym typeface="Helvetica"/>
              </a:rPr>
              <a:t>hypnosis</a:t>
            </a:r>
            <a:r>
              <a:rPr>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a:off x="659907" y="1896648"/>
            <a:ext cx="11684987" cy="596030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1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solidFill>
                  <a:srgbClr val="FFFFFF"/>
                </a:solidFill>
                <a:latin typeface="Helvetica Neue"/>
                <a:ea typeface="Helvetica Neue"/>
                <a:cs typeface="Helvetica Neue"/>
                <a:sym typeface="Helvetica Neue"/>
              </a:defRPr>
            </a:lvl1pPr>
          </a:lstStyle>
          <a:p>
            <a:r>
              <a:t>Initially listen to your recording every night, and as you begin to notice the positive results you can begin to reduce the frequency a little week by week. Once the mental habits are in place you will no longer need the recording unless you feel yourself slipping.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p:nvPr/>
        </p:nvSpPr>
        <p:spPr>
          <a:xfrm>
            <a:off x="968222" y="4229100"/>
            <a:ext cx="11068356" cy="1295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7800" u="sng">
                <a:hlinkClick r:id="rId2"/>
              </a:defRPr>
            </a:lvl1pPr>
          </a:lstStyle>
          <a:p>
            <a:pPr>
              <a:defRPr u="none"/>
            </a:pPr>
            <a:r>
              <a:rPr u="sng">
                <a:hlinkClick r:id="rId2"/>
              </a:rPr>
              <a:t>http://tinyurl.com/z5rplpk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hueOff val="243052"/>
            <a:satOff val="19712"/>
            <a:lumOff val="-10957"/>
          </a:schemeClr>
        </a:solidFill>
        <a:effectLst/>
      </p:bgPr>
    </p:bg>
    <p:spTree>
      <p:nvGrpSpPr>
        <p:cNvPr id="1" name=""/>
        <p:cNvGrpSpPr/>
        <p:nvPr/>
      </p:nvGrpSpPr>
      <p:grpSpPr>
        <a:xfrm>
          <a:off x="0" y="0"/>
          <a:ext cx="0" cy="0"/>
          <a:chOff x="0" y="0"/>
          <a:chExt cx="0" cy="0"/>
        </a:xfrm>
      </p:grpSpPr>
      <p:sp>
        <p:nvSpPr>
          <p:cNvPr id="348" name="Shape 348"/>
          <p:cNvSpPr>
            <a:spLocks noGrp="1"/>
          </p:cNvSpPr>
          <p:nvPr>
            <p:ph type="title"/>
          </p:nvPr>
        </p:nvSpPr>
        <p:spPr>
          <a:xfrm>
            <a:off x="1270000" y="4166751"/>
            <a:ext cx="10464800" cy="1420097"/>
          </a:xfrm>
          <a:prstGeom prst="rect">
            <a:avLst/>
          </a:prstGeom>
          <a:effectLst>
            <a:outerShdw blurRad="63500" dist="75495" dir="5400000" rotWithShape="0">
              <a:srgbClr val="000000">
                <a:alpha val="50000"/>
              </a:srgbClr>
            </a:outerShdw>
          </a:effectLst>
        </p:spPr>
        <p:txBody>
          <a:bodyPr/>
          <a:lstStyle>
            <a:lvl1pPr>
              <a:defRPr b="1">
                <a:latin typeface="Helvetica"/>
                <a:ea typeface="Helvetica"/>
                <a:cs typeface="Helvetica"/>
                <a:sym typeface="Helvetica"/>
              </a:defRPr>
            </a:lvl1pPr>
          </a:lstStyle>
          <a:p>
            <a:r>
              <a:t>Demonstration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 name="Shape 350"/>
          <p:cNvSpPr>
            <a:spLocks noGrp="1"/>
          </p:cNvSpPr>
          <p:nvPr>
            <p:ph type="title"/>
          </p:nvPr>
        </p:nvSpPr>
        <p:spPr>
          <a:prstGeom prst="rect">
            <a:avLst/>
          </a:prstGeom>
          <a:effectLst>
            <a:outerShdw blurRad="38100" dist="2069" dir="5400000" rotWithShape="0">
              <a:srgbClr val="000000">
                <a:alpha val="50000"/>
              </a:srgbClr>
            </a:outerShdw>
          </a:effectLst>
        </p:spPr>
        <p:txBody>
          <a:bodyPr/>
          <a:lstStyle/>
          <a:p>
            <a:pPr defTabSz="502412">
              <a:defRPr sz="6880">
                <a:solidFill>
                  <a:srgbClr val="000000"/>
                </a:solidFill>
              </a:defRPr>
            </a:pPr>
            <a:r>
              <a:t>In the future if I can be of </a:t>
            </a:r>
            <a:r>
              <a:rPr b="1">
                <a:latin typeface="Helvetica"/>
                <a:ea typeface="Helvetica"/>
                <a:cs typeface="Helvetica"/>
                <a:sym typeface="Helvetica"/>
              </a:rPr>
              <a:t>assistance</a:t>
            </a:r>
            <a:r>
              <a:t> to you in any way, </a:t>
            </a:r>
            <a:r>
              <a:rPr>
                <a:solidFill>
                  <a:srgbClr val="FF2600"/>
                </a:solidFill>
              </a:rPr>
              <a:t>please</a:t>
            </a:r>
            <a:r>
              <a:t> let me know.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prstGeom prst="rect">
            <a:avLst/>
          </a:prstGeom>
        </p:spPr>
        <p:txBody>
          <a:bodyPr/>
          <a:lstStyle>
            <a:lvl1pPr>
              <a:defRPr sz="18500" b="1">
                <a:solidFill>
                  <a:srgbClr val="FF2600"/>
                </a:solidFill>
                <a:latin typeface="Helvetica"/>
                <a:ea typeface="Helvetica"/>
                <a:cs typeface="Helvetica"/>
                <a:sym typeface="Helvetica"/>
              </a:defRPr>
            </a:lvl1pPr>
          </a:lstStyle>
          <a:p>
            <a:r>
              <a:t>-15%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3DF"/>
        </a:solidFill>
        <a:effectLst/>
      </p:bgPr>
    </p:bg>
    <p:spTree>
      <p:nvGrpSpPr>
        <p:cNvPr id="1" name=""/>
        <p:cNvGrpSpPr/>
        <p:nvPr/>
      </p:nvGrpSpPr>
      <p:grpSpPr>
        <a:xfrm>
          <a:off x="0" y="0"/>
          <a:ext cx="0" cy="0"/>
          <a:chOff x="0" y="0"/>
          <a:chExt cx="0" cy="0"/>
        </a:xfrm>
      </p:grpSpPr>
      <p:sp>
        <p:nvSpPr>
          <p:cNvPr id="358" name="Shape 358"/>
          <p:cNvSpPr/>
          <p:nvPr/>
        </p:nvSpPr>
        <p:spPr>
          <a:xfrm>
            <a:off x="3511" y="743000"/>
            <a:ext cx="12997777" cy="1075149"/>
          </a:xfrm>
          <a:prstGeom prst="rect">
            <a:avLst/>
          </a:prstGeom>
          <a:solidFill>
            <a:schemeClr val="accent5"/>
          </a:solidFill>
          <a:ln w="12700">
            <a:miter lim="400000"/>
          </a:ln>
        </p:spPr>
        <p:txBody>
          <a:bodyPr lIns="50800" tIns="50800" rIns="50800" bIns="50800" anchor="ctr"/>
          <a:lstStyle/>
          <a:p>
            <a:pPr>
              <a:defRPr sz="2600">
                <a:solidFill>
                  <a:srgbClr val="FFFFFF"/>
                </a:solidFill>
              </a:defRPr>
            </a:pPr>
            <a:endParaRPr/>
          </a:p>
        </p:txBody>
      </p:sp>
      <p:sp>
        <p:nvSpPr>
          <p:cNvPr id="359" name="Shape 359"/>
          <p:cNvSpPr>
            <a:spLocks noGrp="1"/>
          </p:cNvSpPr>
          <p:nvPr>
            <p:ph type="title"/>
          </p:nvPr>
        </p:nvSpPr>
        <p:spPr>
          <a:xfrm>
            <a:off x="1270000" y="2860621"/>
            <a:ext cx="10464800" cy="3302001"/>
          </a:xfrm>
          <a:prstGeom prst="rect">
            <a:avLst/>
          </a:prstGeom>
        </p:spPr>
        <p:txBody>
          <a:bodyPr/>
          <a:lstStyle/>
          <a:p>
            <a:pPr>
              <a:defRPr>
                <a:solidFill>
                  <a:schemeClr val="accent1">
                    <a:hueOff val="300931"/>
                    <a:lumOff val="-21745"/>
                  </a:schemeClr>
                </a:solidFill>
              </a:defRPr>
            </a:pPr>
            <a:r>
              <a:t>The </a:t>
            </a:r>
            <a:r>
              <a:rPr b="1">
                <a:solidFill>
                  <a:schemeClr val="accent5">
                    <a:hueOff val="243052"/>
                    <a:satOff val="19712"/>
                    <a:lumOff val="-10957"/>
                  </a:schemeClr>
                </a:solidFill>
                <a:latin typeface="Helvetica"/>
                <a:ea typeface="Helvetica"/>
                <a:cs typeface="Helvetica"/>
                <a:sym typeface="Helvetica"/>
              </a:rPr>
              <a:t>Educational</a:t>
            </a:r>
            <a:r>
              <a:t> Hypnosis Handbook</a:t>
            </a:r>
          </a:p>
        </p:txBody>
      </p:sp>
      <p:sp>
        <p:nvSpPr>
          <p:cNvPr id="360" name="Shape 360"/>
          <p:cNvSpPr/>
          <p:nvPr/>
        </p:nvSpPr>
        <p:spPr>
          <a:xfrm>
            <a:off x="716520" y="956724"/>
            <a:ext cx="5042819"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FFFFFF"/>
                </a:solidFill>
                <a:latin typeface="Helvetica"/>
                <a:ea typeface="Helvetica"/>
                <a:cs typeface="Helvetica"/>
                <a:sym typeface="Helvetica"/>
              </a:defRPr>
            </a:lvl1pPr>
          </a:lstStyle>
          <a:p>
            <a:r>
              <a:t>coming this summer…</a:t>
            </a:r>
          </a:p>
        </p:txBody>
      </p:sp>
      <p:sp>
        <p:nvSpPr>
          <p:cNvPr id="361" name="Shape 361"/>
          <p:cNvSpPr/>
          <p:nvPr/>
        </p:nvSpPr>
        <p:spPr>
          <a:xfrm>
            <a:off x="1675815" y="6755835"/>
            <a:ext cx="9653170" cy="119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solidFill>
                  <a:schemeClr val="accent4">
                    <a:hueOff val="-149388"/>
                    <a:satOff val="26012"/>
                    <a:lumOff val="-24786"/>
                  </a:schemeClr>
                </a:solidFill>
              </a:defRPr>
            </a:lvl1pPr>
          </a:lstStyle>
          <a:p>
            <a:r>
              <a:t>A Practical Guide to the Use of Persuasive Language Patterns in the Classroom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 name="Shape 365"/>
          <p:cNvSpPr/>
          <p:nvPr/>
        </p:nvSpPr>
        <p:spPr>
          <a:xfrm>
            <a:off x="2173020" y="3790949"/>
            <a:ext cx="8658760" cy="2171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3600">
                <a:solidFill>
                  <a:srgbClr val="53585F"/>
                </a:solidFill>
              </a:defRPr>
            </a:lvl1pPr>
          </a:lstStyle>
          <a:p>
            <a:r>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rPr>
                <a:solidFill>
                  <a:srgbClr val="000000"/>
                </a:solidFill>
              </a:rPr>
              <a:t>What hypnosis is</a:t>
            </a:r>
            <a:r>
              <a:t> </a:t>
            </a:r>
            <a:r>
              <a:rPr b="1" i="1">
                <a:solidFill>
                  <a:srgbClr val="FF2600"/>
                </a:solidFill>
                <a:latin typeface="Helvetica"/>
                <a:ea typeface="Helvetica"/>
                <a:cs typeface="Helvetica"/>
                <a:sym typeface="Helvetica"/>
              </a:rPr>
              <a:t>NOT!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78200">
              <a:srgbClr val="5E4B3A"/>
            </a:gs>
            <a:gs pos="100000">
              <a:srgbClr val="BC9774"/>
            </a:gs>
          </a:gsLst>
          <a:lin ang="5400000" scaled="0"/>
        </a:gradFill>
        <a:effectLst/>
      </p:bgPr>
    </p:bg>
    <p:spTree>
      <p:nvGrpSpPr>
        <p:cNvPr id="1" name=""/>
        <p:cNvGrpSpPr/>
        <p:nvPr/>
      </p:nvGrpSpPr>
      <p:grpSpPr>
        <a:xfrm>
          <a:off x="0" y="0"/>
          <a:ext cx="0" cy="0"/>
          <a:chOff x="0" y="0"/>
          <a:chExt cx="0" cy="0"/>
        </a:xfrm>
      </p:grpSpPr>
      <p:pic>
        <p:nvPicPr>
          <p:cNvPr id="148" name="pasted-image.tif"/>
          <p:cNvPicPr>
            <a:picLocks noChangeAspect="1"/>
          </p:cNvPicPr>
          <p:nvPr/>
        </p:nvPicPr>
        <p:blipFill>
          <a:blip r:embed="rId3">
            <a:extLst/>
          </a:blip>
          <a:stretch>
            <a:fillRect/>
          </a:stretch>
        </p:blipFill>
        <p:spPr>
          <a:xfrm>
            <a:off x="2061362" y="524662"/>
            <a:ext cx="8882076" cy="8882076"/>
          </a:xfrm>
          <a:prstGeom prst="rect">
            <a:avLst/>
          </a:prstGeom>
          <a:ln w="12700">
            <a:miter lim="400000"/>
          </a:ln>
          <a:effectLst>
            <a:outerShdw blurRad="215900" dist="75495" dir="5400000" rotWithShape="0">
              <a:srgbClr val="000000">
                <a:alpha val="50000"/>
              </a:srgbClr>
            </a:outerShdw>
          </a:effectLst>
        </p:spPr>
      </p:pic>
      <p:pic>
        <p:nvPicPr>
          <p:cNvPr id="149" name="pi59x64iB.png"/>
          <p:cNvPicPr>
            <a:picLocks noChangeAspect="1"/>
          </p:cNvPicPr>
          <p:nvPr/>
        </p:nvPicPr>
        <p:blipFill>
          <a:blip r:embed="rId4">
            <a:extLst/>
          </a:blip>
          <a:stretch>
            <a:fillRect/>
          </a:stretch>
        </p:blipFill>
        <p:spPr>
          <a:xfrm>
            <a:off x="2692400" y="1066800"/>
            <a:ext cx="7620000" cy="7620000"/>
          </a:xfrm>
          <a:prstGeom prst="rect">
            <a:avLst/>
          </a:prstGeom>
          <a:ln w="12700">
            <a:miter lim="400000"/>
          </a:ln>
          <a:effectLst>
            <a:outerShdw blurRad="393700" dist="19415" dir="5400000" rotWithShape="0">
              <a:srgbClr val="000000">
                <a:alpha val="8821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1" nodeType="afterEffect">
                                  <p:stCondLst>
                                    <p:cond delay="0"/>
                                  </p:stCondLst>
                                  <p:iterate>
                                    <p:tmAbs val="0"/>
                                  </p:iterate>
                                  <p:childTnLst>
                                    <p:set>
                                      <p:cBhvr>
                                        <p:cTn id="6" fill="hold"/>
                                        <p:tgtEl>
                                          <p:spTgt spid="149"/>
                                        </p:tgtEl>
                                        <p:attrNameLst>
                                          <p:attrName>style.visibility</p:attrName>
                                        </p:attrNameLst>
                                      </p:cBhvr>
                                      <p:to>
                                        <p:strVal val="visible"/>
                                      </p:to>
                                    </p:set>
                                    <p:anim calcmode="lin" valueType="num">
                                      <p:cBhvr>
                                        <p:cTn id="7" dur="1500" fill="hold"/>
                                        <p:tgtEl>
                                          <p:spTgt spid="149"/>
                                        </p:tgtEl>
                                        <p:attrNameLst>
                                          <p:attrName>ppt_x</p:attrName>
                                        </p:attrNameLst>
                                      </p:cBhvr>
                                      <p:tavLst>
                                        <p:tav tm="0">
                                          <p:val>
                                            <p:strVal val="#ppt_x"/>
                                          </p:val>
                                        </p:tav>
                                        <p:tav tm="100000">
                                          <p:val>
                                            <p:strVal val="#ppt_x"/>
                                          </p:val>
                                        </p:tav>
                                      </p:tavLst>
                                    </p:anim>
                                    <p:anim calcmode="lin" valueType="num">
                                      <p:cBhvr>
                                        <p:cTn id="8" dur="1500" fill="hold"/>
                                        <p:tgtEl>
                                          <p:spTgt spid="1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86021">
              <a:srgbClr val="641314"/>
            </a:gs>
            <a:gs pos="100000">
              <a:srgbClr val="C82627"/>
            </a:gs>
          </a:gsLst>
          <a:lin ang="5400000" scaled="0"/>
        </a:gradFill>
        <a:effectLst/>
      </p:bgPr>
    </p:bg>
    <p:spTree>
      <p:nvGrpSpPr>
        <p:cNvPr id="1" name=""/>
        <p:cNvGrpSpPr/>
        <p:nvPr/>
      </p:nvGrpSpPr>
      <p:grpSpPr>
        <a:xfrm>
          <a:off x="0" y="0"/>
          <a:ext cx="0" cy="0"/>
          <a:chOff x="0" y="0"/>
          <a:chExt cx="0" cy="0"/>
        </a:xfrm>
      </p:grpSpPr>
      <p:pic>
        <p:nvPicPr>
          <p:cNvPr id="153" name="pasted-image.jpg"/>
          <p:cNvPicPr>
            <a:picLocks noChangeAspect="1"/>
          </p:cNvPicPr>
          <p:nvPr/>
        </p:nvPicPr>
        <p:blipFill>
          <a:blip r:embed="rId3">
            <a:extLst/>
          </a:blip>
          <a:stretch>
            <a:fillRect/>
          </a:stretch>
        </p:blipFill>
        <p:spPr>
          <a:xfrm>
            <a:off x="1296453" y="2006122"/>
            <a:ext cx="10665894" cy="5995356"/>
          </a:xfrm>
          <a:prstGeom prst="rect">
            <a:avLst/>
          </a:prstGeom>
          <a:ln w="38100">
            <a:solidFill>
              <a:srgbClr val="D6D6D6"/>
            </a:solidFill>
            <a:miter lim="400000"/>
          </a:ln>
          <a:effectLst>
            <a:reflection stA="50000" endPos="40000" dir="5400000" sy="-100000" algn="bl" rotWithShape="0"/>
          </a:effectLst>
        </p:spPr>
      </p:pic>
      <p:sp>
        <p:nvSpPr>
          <p:cNvPr id="154" name="Shape 154"/>
          <p:cNvSpPr/>
          <p:nvPr/>
        </p:nvSpPr>
        <p:spPr>
          <a:xfrm>
            <a:off x="3868746" y="4216399"/>
            <a:ext cx="5521308" cy="1574801"/>
          </a:xfrm>
          <a:prstGeom prst="rect">
            <a:avLst/>
          </a:prstGeom>
          <a:ln w="12700">
            <a:miter lim="400000"/>
          </a:ln>
          <a:effectLst>
            <a:outerShdw blurRad="139700" dir="5400000" rotWithShape="0">
              <a:srgbClr val="000000">
                <a:alpha val="8515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9700" b="1">
                <a:solidFill>
                  <a:srgbClr val="FF2600"/>
                </a:solidFill>
                <a:latin typeface="Helvetica"/>
                <a:ea typeface="Helvetica"/>
                <a:cs typeface="Helvetica"/>
                <a:sym typeface="Helvetica"/>
              </a:defRPr>
            </a:pPr>
            <a:r>
              <a:t>SECRET!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0"/>
                                  </p:stCondLst>
                                  <p:childTnLst>
                                    <p:animScale>
                                      <p:cBhvr>
                                        <p:cTn id="6" dur="1000" fill="hold"/>
                                        <p:tgtEl>
                                          <p:spTgt spid="154"/>
                                        </p:tgtEl>
                                      </p:cBhvr>
                                      <p:by x="150000" y="150000"/>
                                    </p:animScale>
                                  </p:childTnLst>
                                </p:cTn>
                              </p:par>
                            </p:childTnLst>
                          </p:cTn>
                        </p:par>
                        <p:par>
                          <p:cTn id="7" fill="hold">
                            <p:stCondLst>
                              <p:cond delay="0"/>
                            </p:stCondLst>
                            <p:childTnLst>
                              <p:par>
                                <p:cTn id="8" presetID="32" presetClass="emph" presetSubtype="0" repeatCount="2000" fill="hold" grpId="2" nodeType="afterEffect">
                                  <p:stCondLst>
                                    <p:cond delay="0"/>
                                  </p:stCondLst>
                                  <p:childTnLst>
                                    <p:animRot by="300000">
                                      <p:cBhvr>
                                        <p:cTn id="9" dur="50" fill="hold">
                                          <p:stCondLst>
                                            <p:cond delay="0"/>
                                          </p:stCondLst>
                                        </p:cTn>
                                        <p:tgtEl>
                                          <p:spTgt spid="154"/>
                                        </p:tgtEl>
                                        <p:attrNameLst>
                                          <p:attrName>r</p:attrName>
                                        </p:attrNameLst>
                                      </p:cBhvr>
                                    </p:animRot>
                                    <p:animRot by="-600000">
                                      <p:cBhvr>
                                        <p:cTn id="10" dur="100" fill="hold">
                                          <p:stCondLst>
                                            <p:cond delay="100"/>
                                          </p:stCondLst>
                                        </p:cTn>
                                        <p:tgtEl>
                                          <p:spTgt spid="154"/>
                                        </p:tgtEl>
                                        <p:attrNameLst>
                                          <p:attrName>r</p:attrName>
                                        </p:attrNameLst>
                                      </p:cBhvr>
                                    </p:animRot>
                                    <p:animRot by="600000">
                                      <p:cBhvr>
                                        <p:cTn id="11" dur="100" fill="hold">
                                          <p:stCondLst>
                                            <p:cond delay="200"/>
                                          </p:stCondLst>
                                        </p:cTn>
                                        <p:tgtEl>
                                          <p:spTgt spid="154"/>
                                        </p:tgtEl>
                                        <p:attrNameLst>
                                          <p:attrName>r</p:attrName>
                                        </p:attrNameLst>
                                      </p:cBhvr>
                                    </p:animRot>
                                    <p:animRot by="-600000">
                                      <p:cBhvr>
                                        <p:cTn id="12" dur="100" fill="hold">
                                          <p:stCondLst>
                                            <p:cond delay="300"/>
                                          </p:stCondLst>
                                        </p:cTn>
                                        <p:tgtEl>
                                          <p:spTgt spid="154"/>
                                        </p:tgtEl>
                                        <p:attrNameLst>
                                          <p:attrName>r</p:attrName>
                                        </p:attrNameLst>
                                      </p:cBhvr>
                                    </p:animRot>
                                    <p:animRot by="300000">
                                      <p:cBhvr>
                                        <p:cTn id="13" dur="100" fill="hold">
                                          <p:stCondLst>
                                            <p:cond delay="400"/>
                                          </p:stCondLst>
                                        </p:cTn>
                                        <p:tgtEl>
                                          <p:spTgt spid="154"/>
                                        </p:tgtEl>
                                        <p:attrNameLst>
                                          <p:attrName>r</p:attrName>
                                        </p:attrNameLst>
                                      </p:cBhvr>
                                    </p:animRot>
                                  </p:childTnLst>
                                </p:cTn>
                              </p:par>
                            </p:childTnLst>
                          </p:cTn>
                        </p:par>
                        <p:par>
                          <p:cTn id="14" fill="hold">
                            <p:stCondLst>
                              <p:cond delay="0"/>
                            </p:stCondLst>
                            <p:childTnLst>
                              <p:par>
                                <p:cTn id="15" presetID="9" presetClass="emph" fill="hold" grpId="3" nodeType="afterEffect">
                                  <p:stCondLst>
                                    <p:cond delay="0"/>
                                  </p:stCondLst>
                                  <p:childTnLst>
                                    <p:set>
                                      <p:cBhvr>
                                        <p:cTn id="16" dur="indefinite" fill="hold"/>
                                        <p:tgtEl>
                                          <p:spTgt spid="154"/>
                                        </p:tgtEl>
                                        <p:attrNameLst>
                                          <p:attrName>style.opacity</p:attrName>
                                        </p:attrNameLst>
                                      </p:cBhvr>
                                      <p:to>
                                        <p:strVal val="0.00"/>
                                      </p:to>
                                    </p:set>
                                    <p:animEffect filter="image" prLst="opacity: 0.00; ">
                                      <p:cBhvr>
                                        <p:cTn id="17" dur="indefinite" fill="hold"/>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P spid="154" grpId="2" animBg="1" advAuto="0"/>
      <p:bldP spid="154" grpId="3"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EBEBEB"/>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EBEBEB"/>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3114</Words>
  <Application>Microsoft Office PowerPoint</Application>
  <PresentationFormat>Custom</PresentationFormat>
  <Paragraphs>159</Paragraphs>
  <Slides>66</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Helvetica</vt:lpstr>
      <vt:lpstr>Helvetica Light</vt:lpstr>
      <vt:lpstr>Helvetica Neue</vt:lpstr>
      <vt:lpstr>Black</vt:lpstr>
      <vt:lpstr>Learn to Use Self-Hypnosis  to Reduce Stress, Lose Weight, Stop Smoking &amp; Be Healthier</vt:lpstr>
      <vt:lpstr>PowerPoint Presentation</vt:lpstr>
      <vt:lpstr>PowerPoint Presentation</vt:lpstr>
      <vt:lpstr>PowerPoint Presentation</vt:lpstr>
      <vt:lpstr>PowerPoint Presentation</vt:lpstr>
      <vt:lpstr>What is hypnosis?</vt:lpstr>
      <vt:lpstr>What hypnosis is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hypnosis?</vt:lpstr>
      <vt:lpstr>Hypnosis is the seeding of suggestions into the subconscious mind…</vt:lpstr>
      <vt:lpstr>PowerPoint Presentation</vt:lpstr>
      <vt:lpstr>PowerPoint Presentation</vt:lpstr>
      <vt:lpstr>PowerPoint Presentation</vt:lpstr>
      <vt:lpstr>PowerPoint Presentation</vt:lpstr>
      <vt:lpstr>PowerPoint Presentation</vt:lpstr>
      <vt:lpstr>PowerPoint Presentation</vt:lpstr>
      <vt:lpstr>"I want you to know that there are no colors in the real world,</vt:lpstr>
      <vt:lpstr> there are no fragrances in the real world,</vt:lpstr>
      <vt:lpstr>that there’s no beauty and there’s no ugliness…</vt:lpstr>
      <vt:lpstr>PowerPoint Presentation</vt:lpstr>
      <vt:lpstr>is the erratically ambiguous and ceaselessly flowing quantum soup…</vt:lpstr>
      <vt:lpstr>PowerPoint Presentation</vt:lpstr>
      <vt:lpstr> we convert it into the experience of material reality in our ordinary everyday waking state of consciousness.”</vt:lpstr>
      <vt:lpstr>Uses of hypnosis</vt:lpstr>
      <vt:lpstr>Stress reduction</vt:lpstr>
      <vt:lpstr>Smoking Cessation</vt:lpstr>
      <vt:lpstr>Pain Control</vt:lpstr>
      <vt:lpstr>Fitness  &amp; Weight Loss</vt:lpstr>
      <vt:lpstr>PowerPoint Presentation</vt:lpstr>
      <vt:lpstr>PowerPoint Presentation</vt:lpstr>
      <vt:lpstr>Even more uses…</vt:lpstr>
      <vt:lpstr>5 minute BREAK</vt:lpstr>
      <vt:lpstr>PowerPoint Presentation</vt:lpstr>
      <vt:lpstr>Self-Hypnosis</vt:lpstr>
      <vt:lpstr>PowerPoint Presentation</vt:lpstr>
      <vt:lpstr>PowerPoint Presentation</vt:lpstr>
      <vt:lpstr>Breathing</vt:lpstr>
      <vt:lpstr>PowerPoint Presentation</vt:lpstr>
      <vt:lpstr>Safety</vt:lpstr>
      <vt:lpstr>First you need to determine a goal.</vt:lpstr>
      <vt:lpstr>Next you’ll want to make a script. This script will contain the suggestions for you to reach your goal.</vt:lpstr>
      <vt:lpstr>Let’s say your goal is to create a healthier life style. You’ll want to start with a few consequences of your not reaching your goal. Then you’ll want to give a long and thorough list of the benefits of reaching your goal. These should require you to visualize the effect of the suggestions. They follow a pattern which begins with “I picture myself…” Your suggestions might go something like this:</vt:lpstr>
      <vt:lpstr>[negative]</vt:lpstr>
      <vt:lpstr>[positive]</vt:lpstr>
      <vt:lpstr>[more positives]</vt:lpstr>
      <vt:lpstr>PowerPoint Presentation</vt:lpstr>
      <vt:lpstr>PowerPoint Presentation</vt:lpstr>
      <vt:lpstr>PowerPoint Presentation</vt:lpstr>
      <vt:lpstr>PowerPoint Presentation</vt:lpstr>
      <vt:lpstr>PowerPoint Presentation</vt:lpstr>
      <vt:lpstr>Demonstration</vt:lpstr>
      <vt:lpstr>In the future if I can be of assistance to you in any way, please let me know.</vt:lpstr>
      <vt:lpstr>-15%</vt:lpstr>
      <vt:lpstr>The Educational Hypnosis Handbook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to Use Self-Hypnosis  to Reduce Stress, Lose Weight, Stop Smoking &amp; Be Healthier</dc:title>
  <dc:creator>Maureen Caldwell</dc:creator>
  <cp:lastModifiedBy>Maureen Caldwell</cp:lastModifiedBy>
  <cp:revision>2</cp:revision>
  <dcterms:modified xsi:type="dcterms:W3CDTF">2016-04-11T15:33:21Z</dcterms:modified>
</cp:coreProperties>
</file>