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8" r:id="rId2"/>
    <p:sldMasterId id="2147483687" r:id="rId3"/>
    <p:sldMasterId id="2147483686" r:id="rId4"/>
  </p:sldMasterIdLst>
  <p:notesMasterIdLst>
    <p:notesMasterId r:id="rId22"/>
  </p:notesMasterIdLst>
  <p:handoutMasterIdLst>
    <p:handoutMasterId r:id="rId23"/>
  </p:handoutMasterIdLst>
  <p:sldIdLst>
    <p:sldId id="350" r:id="rId5"/>
    <p:sldId id="390" r:id="rId6"/>
    <p:sldId id="424" r:id="rId7"/>
    <p:sldId id="425" r:id="rId8"/>
    <p:sldId id="426" r:id="rId9"/>
    <p:sldId id="428" r:id="rId10"/>
    <p:sldId id="431" r:id="rId11"/>
    <p:sldId id="430" r:id="rId12"/>
    <p:sldId id="427" r:id="rId13"/>
    <p:sldId id="433" r:id="rId14"/>
    <p:sldId id="435" r:id="rId15"/>
    <p:sldId id="443" r:id="rId16"/>
    <p:sldId id="434" r:id="rId17"/>
    <p:sldId id="436" r:id="rId18"/>
    <p:sldId id="437" r:id="rId19"/>
    <p:sldId id="439" r:id="rId20"/>
    <p:sldId id="441" r:id="rId21"/>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152">
          <p15:clr>
            <a:srgbClr val="A4A3A4"/>
          </p15:clr>
        </p15:guide>
        <p15:guide id="2" orient="horz" pos="3744">
          <p15:clr>
            <a:srgbClr val="A4A3A4"/>
          </p15:clr>
        </p15:guide>
        <p15:guide id="3" pos="2880">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C06E"/>
    <a:srgbClr val="F7943B"/>
    <a:srgbClr val="78BEDE"/>
    <a:srgbClr val="7D3815"/>
    <a:srgbClr val="39531D"/>
    <a:srgbClr val="216A8B"/>
    <a:srgbClr val="C0C0C0"/>
    <a:srgbClr val="5F5F5F"/>
    <a:srgbClr val="275F50"/>
    <a:srgbClr val="91D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65978" autoAdjust="0"/>
  </p:normalViewPr>
  <p:slideViewPr>
    <p:cSldViewPr snapToGrid="0" snapToObjects="1">
      <p:cViewPr varScale="1">
        <p:scale>
          <a:sx n="78" d="100"/>
          <a:sy n="78" d="100"/>
        </p:scale>
        <p:origin x="2292" y="54"/>
      </p:cViewPr>
      <p:guideLst>
        <p:guide orient="horz" pos="1152"/>
        <p:guide orient="horz" pos="3744"/>
        <p:guide pos="2880"/>
        <p:guide pos="288"/>
        <p:guide pos="54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1926" y="102"/>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l" eaLnBrk="1" hangingPunct="1">
              <a:defRPr sz="1000">
                <a:latin typeface="Arial" panose="020B0604020202020204" pitchFamily="34" charset="0"/>
                <a:cs typeface="+mn-cs"/>
              </a:defRPr>
            </a:lvl1pPr>
          </a:lstStyle>
          <a:p>
            <a:pPr>
              <a:defRPr/>
            </a:pPr>
            <a:endParaRPr lang="en-US" altLang="en-US"/>
          </a:p>
        </p:txBody>
      </p:sp>
      <p:sp>
        <p:nvSpPr>
          <p:cNvPr id="248835" name="Rectangle 3"/>
          <p:cNvSpPr>
            <a:spLocks noGrp="1" noChangeArrowheads="1"/>
          </p:cNvSpPr>
          <p:nvPr>
            <p:ph type="dt" sz="quarter" idx="1"/>
          </p:nvPr>
        </p:nvSpPr>
        <p:spPr bwMode="auto">
          <a:xfrm>
            <a:off x="397753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eaLnBrk="1" hangingPunct="1">
              <a:defRPr sz="1000">
                <a:latin typeface="Arial" panose="020B0604020202020204" pitchFamily="34" charset="0"/>
                <a:cs typeface="+mn-cs"/>
              </a:defRPr>
            </a:lvl1pPr>
          </a:lstStyle>
          <a:p>
            <a:pPr>
              <a:defRPr/>
            </a:pPr>
            <a:endParaRPr lang="en-US" altLang="en-US"/>
          </a:p>
        </p:txBody>
      </p:sp>
      <p:sp>
        <p:nvSpPr>
          <p:cNvPr id="248836" name="Rectangle 4"/>
          <p:cNvSpPr>
            <a:spLocks noGrp="1" noChangeArrowheads="1"/>
          </p:cNvSpPr>
          <p:nvPr>
            <p:ph type="ftr" sz="quarter" idx="2"/>
          </p:nvPr>
        </p:nvSpPr>
        <p:spPr bwMode="auto">
          <a:xfrm>
            <a:off x="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l" eaLnBrk="1" hangingPunct="1">
              <a:defRPr sz="1000">
                <a:latin typeface="Arial" panose="020B0604020202020204" pitchFamily="34" charset="0"/>
                <a:cs typeface="+mn-cs"/>
              </a:defRPr>
            </a:lvl1pPr>
          </a:lstStyle>
          <a:p>
            <a:pPr>
              <a:defRPr/>
            </a:pPr>
            <a:endParaRPr lang="en-US" altLang="en-US"/>
          </a:p>
        </p:txBody>
      </p:sp>
      <p:sp>
        <p:nvSpPr>
          <p:cNvPr id="248837" name="Rectangle 5"/>
          <p:cNvSpPr>
            <a:spLocks noGrp="1" noChangeArrowheads="1"/>
          </p:cNvSpPr>
          <p:nvPr>
            <p:ph type="sldNum" sz="quarter" idx="3"/>
          </p:nvPr>
        </p:nvSpPr>
        <p:spPr bwMode="auto">
          <a:xfrm>
            <a:off x="397753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eaLnBrk="1" hangingPunct="1">
              <a:defRPr sz="1000">
                <a:latin typeface="Arial" panose="020B0604020202020204" pitchFamily="34" charset="0"/>
                <a:cs typeface="+mn-cs"/>
              </a:defRPr>
            </a:lvl1pPr>
          </a:lstStyle>
          <a:p>
            <a:pPr>
              <a:defRPr/>
            </a:pPr>
            <a:fld id="{F0ACD7D6-AAAC-4267-AE59-4B7FE4A6E712}" type="slidenum">
              <a:rPr lang="en-US" altLang="en-US"/>
              <a:pPr>
                <a:defRPr/>
              </a:pPr>
              <a:t>‹#›</a:t>
            </a:fld>
            <a:endParaRPr lang="en-US" altLang="en-US"/>
          </a:p>
        </p:txBody>
      </p:sp>
    </p:spTree>
    <p:extLst>
      <p:ext uri="{BB962C8B-B14F-4D97-AF65-F5344CB8AC3E}">
        <p14:creationId xmlns:p14="http://schemas.microsoft.com/office/powerpoint/2010/main" val="1165259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5" tIns="46342" rIns="92685" bIns="46342" numCol="1" anchor="t" anchorCtr="0" compatLnSpc="1">
            <a:prstTxWarp prst="textNoShape">
              <a:avLst/>
            </a:prstTxWarp>
          </a:bodyPr>
          <a:lstStyle>
            <a:lvl1pPr algn="l" defTabSz="926901" eaLnBrk="1" hangingPunct="1">
              <a:defRPr sz="1000">
                <a:latin typeface="Arial" panose="020B0604020202020204" pitchFamily="34" charset="0"/>
                <a:cs typeface="+mn-cs"/>
              </a:defRPr>
            </a:lvl1pPr>
          </a:lstStyle>
          <a:p>
            <a:pPr>
              <a:defRPr/>
            </a:pPr>
            <a:endParaRPr lang="en-US" altLang="en-US"/>
          </a:p>
        </p:txBody>
      </p:sp>
      <p:sp>
        <p:nvSpPr>
          <p:cNvPr id="7171" name="Rectangle 3"/>
          <p:cNvSpPr>
            <a:spLocks noGrp="1" noChangeArrowheads="1"/>
          </p:cNvSpPr>
          <p:nvPr>
            <p:ph type="dt" idx="1"/>
          </p:nvPr>
        </p:nvSpPr>
        <p:spPr bwMode="auto">
          <a:xfrm>
            <a:off x="397753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5" tIns="46342" rIns="92685" bIns="46342" numCol="1" anchor="t" anchorCtr="0" compatLnSpc="1">
            <a:prstTxWarp prst="textNoShape">
              <a:avLst/>
            </a:prstTxWarp>
          </a:bodyPr>
          <a:lstStyle>
            <a:lvl1pPr algn="r" defTabSz="926901" eaLnBrk="1" hangingPunct="1">
              <a:defRPr sz="1000">
                <a:latin typeface="Arial" panose="020B0604020202020204" pitchFamily="34" charset="0"/>
                <a:cs typeface="+mn-cs"/>
              </a:defRPr>
            </a:lvl1pPr>
          </a:lstStyle>
          <a:p>
            <a:pPr>
              <a:defRPr/>
            </a:pPr>
            <a:endParaRPr lang="en-US" altLang="en-US"/>
          </a:p>
        </p:txBody>
      </p:sp>
      <p:sp>
        <p:nvSpPr>
          <p:cNvPr id="5124" name="Rectangle 4"/>
          <p:cNvSpPr>
            <a:spLocks noGrp="1" noRot="1" noChangeAspect="1" noChangeArrowheads="1" noTextEdit="1"/>
          </p:cNvSpPr>
          <p:nvPr>
            <p:ph type="sldImg" idx="2"/>
          </p:nvPr>
        </p:nvSpPr>
        <p:spPr bwMode="auto">
          <a:xfrm>
            <a:off x="1185863" y="700088"/>
            <a:ext cx="4652962"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2946" y="4422459"/>
            <a:ext cx="5617208" cy="418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5" tIns="46342" rIns="92685" bIns="46342"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174" name="Rectangle 6"/>
          <p:cNvSpPr>
            <a:spLocks noGrp="1" noChangeArrowheads="1"/>
          </p:cNvSpPr>
          <p:nvPr>
            <p:ph type="ftr" sz="quarter" idx="4"/>
          </p:nvPr>
        </p:nvSpPr>
        <p:spPr bwMode="auto">
          <a:xfrm>
            <a:off x="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5" tIns="46342" rIns="92685" bIns="46342" numCol="1" anchor="b" anchorCtr="0" compatLnSpc="1">
            <a:prstTxWarp prst="textNoShape">
              <a:avLst/>
            </a:prstTxWarp>
          </a:bodyPr>
          <a:lstStyle>
            <a:lvl1pPr algn="l" defTabSz="926901" eaLnBrk="1" hangingPunct="1">
              <a:defRPr sz="1000">
                <a:latin typeface="Arial" panose="020B0604020202020204" pitchFamily="34" charset="0"/>
                <a:cs typeface="+mn-cs"/>
              </a:defRPr>
            </a:lvl1pPr>
          </a:lstStyle>
          <a:p>
            <a:pPr>
              <a:defRPr/>
            </a:pPr>
            <a:endParaRPr lang="en-US" altLang="en-US"/>
          </a:p>
        </p:txBody>
      </p:sp>
      <p:sp>
        <p:nvSpPr>
          <p:cNvPr id="7175" name="Rectangle 7"/>
          <p:cNvSpPr>
            <a:spLocks noGrp="1" noChangeArrowheads="1"/>
          </p:cNvSpPr>
          <p:nvPr>
            <p:ph type="sldNum" sz="quarter" idx="5"/>
          </p:nvPr>
        </p:nvSpPr>
        <p:spPr bwMode="auto">
          <a:xfrm>
            <a:off x="397753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5" tIns="46342" rIns="92685" bIns="46342" numCol="1" anchor="b" anchorCtr="0" compatLnSpc="1">
            <a:prstTxWarp prst="textNoShape">
              <a:avLst/>
            </a:prstTxWarp>
          </a:bodyPr>
          <a:lstStyle>
            <a:lvl1pPr algn="r" defTabSz="926901" eaLnBrk="1" hangingPunct="1">
              <a:defRPr sz="1000">
                <a:latin typeface="Arial" panose="020B0604020202020204" pitchFamily="34" charset="0"/>
                <a:cs typeface="+mn-cs"/>
              </a:defRPr>
            </a:lvl1pPr>
          </a:lstStyle>
          <a:p>
            <a:pPr>
              <a:defRPr/>
            </a:pPr>
            <a:fld id="{D1AE858B-B693-47B4-AEBC-73AA0E1ED093}" type="slidenum">
              <a:rPr lang="en-US" altLang="en-US"/>
              <a:pPr>
                <a:defRPr/>
              </a:pPr>
              <a:t>‹#›</a:t>
            </a:fld>
            <a:endParaRPr lang="en-US" altLang="en-US"/>
          </a:p>
        </p:txBody>
      </p:sp>
    </p:spTree>
    <p:extLst>
      <p:ext uri="{BB962C8B-B14F-4D97-AF65-F5344CB8AC3E}">
        <p14:creationId xmlns:p14="http://schemas.microsoft.com/office/powerpoint/2010/main" val="3686053252"/>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35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lnSpc>
        <a:spcPct val="95000"/>
      </a:lnSpc>
      <a:spcBef>
        <a:spcPct val="35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lnSpc>
        <a:spcPct val="95000"/>
      </a:lnSpc>
      <a:spcBef>
        <a:spcPct val="35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lnSpc>
        <a:spcPct val="95000"/>
      </a:lnSpc>
      <a:spcBef>
        <a:spcPct val="35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lnSpc>
        <a:spcPct val="95000"/>
      </a:lnSpc>
      <a:spcBef>
        <a:spcPct val="35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8C92CB1A-4FD2-479F-A881-34B7EE4F2EFB}"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altLang="en-US" dirty="0" smtClean="0"/>
              <a:t>I work a KP in CB helping my colleagues evaluate their programs and think strategically and push towards focusing on programs and approaches that will change health outcomes. </a:t>
            </a:r>
            <a:br>
              <a:rPr lang="en-US" altLang="en-US" dirty="0" smtClean="0"/>
            </a:br>
            <a:endParaRPr lang="en-US" altLang="en-US" dirty="0" smtClean="0"/>
          </a:p>
          <a:p>
            <a:r>
              <a:rPr lang="en-US" altLang="en-US" dirty="0" smtClean="0"/>
              <a:t>For the 10 years before joining Kaiser, I conducted evaluation of various social programs both large and small all across the nation. I actually got my start doing focus groups for a GEAR UP evaluation in Philadelphia and to complete the career cycle, my last project was doing the educational statistics analysis for a GEAR UP program in Fayetteville, North Carolina. In between, I worked with an afterschool program, child welfare program, various school health and safety programs, and economic develop and job creation programs, just to name some off the top of my head.</a:t>
            </a:r>
          </a:p>
        </p:txBody>
      </p:sp>
    </p:spTree>
    <p:extLst>
      <p:ext uri="{BB962C8B-B14F-4D97-AF65-F5344CB8AC3E}">
        <p14:creationId xmlns:p14="http://schemas.microsoft.com/office/powerpoint/2010/main" val="64027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809EBF8F-8120-4B20-861F-ADBA62FE273E}" type="slidenum">
              <a:rPr lang="en-US" altLang="en-US" smtClean="0">
                <a:latin typeface="Arial" panose="020B0604020202020204" pitchFamily="34" charset="0"/>
              </a:rPr>
              <a:pPr/>
              <a:t>10</a:t>
            </a:fld>
            <a:endParaRPr lang="en-US" altLang="en-US"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2019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A14A3A47-0D46-461C-9E6F-F7B2B4DEF9BB}"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It also can be a lot of work</a:t>
            </a:r>
          </a:p>
        </p:txBody>
      </p:sp>
    </p:spTree>
    <p:extLst>
      <p:ext uri="{BB962C8B-B14F-4D97-AF65-F5344CB8AC3E}">
        <p14:creationId xmlns:p14="http://schemas.microsoft.com/office/powerpoint/2010/main" val="418056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387B85C7-2068-4C68-A04A-393B53A4F2FD}"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While rigorous qualitative data can be expensive and time consuming to collect and analyze, it is important to remember how you are going to use this information.</a:t>
            </a:r>
          </a:p>
          <a:p>
            <a:pPr eaLnBrk="1" hangingPunct="1"/>
            <a:endParaRPr lang="en-US" altLang="en-US" smtClean="0"/>
          </a:p>
          <a:p>
            <a:pPr eaLnBrk="1" hangingPunct="1"/>
            <a:r>
              <a:rPr lang="en-US" altLang="en-US" smtClean="0"/>
              <a:t>You don’t need it to be collected systematically, or objectively. It can be collected where it makes sense. By that I mean, write it down when somebody tells you how much a class made a difference in their lives. Send it to them to review and give permission, then use it where appropriate.</a:t>
            </a:r>
          </a:p>
          <a:p>
            <a:pPr eaLnBrk="1" hangingPunct="1"/>
            <a:endParaRPr lang="en-US" altLang="en-US" smtClean="0"/>
          </a:p>
          <a:p>
            <a:pPr eaLnBrk="1" hangingPunct="1"/>
            <a:r>
              <a:rPr lang="en-US" altLang="en-US" smtClean="0"/>
              <a:t>When you are getting permission, make sure to clarify what they feel comfortable attributing.</a:t>
            </a:r>
          </a:p>
          <a:p>
            <a:pPr eaLnBrk="1" hangingPunct="1"/>
            <a:endParaRPr lang="en-US" altLang="en-US" smtClean="0"/>
          </a:p>
          <a:p>
            <a:pPr eaLnBrk="1" hangingPunct="1"/>
            <a:r>
              <a:rPr lang="en-US" altLang="en-US" smtClean="0"/>
              <a:t>It can be affirming to have your success shared and documented, but it can also embarrassing to have your personal issues shared publically, so when you are writing it for them review, pay attention to what details are important, use positive framing language, be vague about past, and specific about the success. Remember you want these to be short and to the point.</a:t>
            </a:r>
          </a:p>
        </p:txBody>
      </p:sp>
    </p:spTree>
    <p:extLst>
      <p:ext uri="{BB962C8B-B14F-4D97-AF65-F5344CB8AC3E}">
        <p14:creationId xmlns:p14="http://schemas.microsoft.com/office/powerpoint/2010/main" val="395421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8796890D-9FB5-46F8-B407-AC00EDB62665}"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1758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smtClean="0"/>
              <a:t>In the last few minutes, I want to quickly talk about staff absenteeism. </a:t>
            </a:r>
          </a:p>
          <a:p>
            <a:endParaRPr lang="en-US" altLang="en-US" smtClean="0"/>
          </a:p>
          <a:p>
            <a:r>
              <a:rPr lang="en-US" altLang="en-US" smtClean="0"/>
              <a:t>Just as when we started thinking about clarifying objectives, you should start with the stakeholders.</a:t>
            </a:r>
          </a:p>
          <a:p>
            <a:endParaRPr lang="en-US" altLang="en-US" b="1" smtClean="0"/>
          </a:p>
          <a:p>
            <a:r>
              <a:rPr lang="en-US" altLang="en-US" b="1" smtClean="0"/>
              <a:t>NOT Teachers / Staff </a:t>
            </a:r>
            <a:r>
              <a:rPr lang="en-US" altLang="en-US" smtClean="0"/>
              <a:t>– Can make them skeptical of the program goals.</a:t>
            </a:r>
          </a:p>
          <a:p>
            <a:r>
              <a:rPr lang="en-US" altLang="en-US" b="1" smtClean="0"/>
              <a:t>NOT Funders </a:t>
            </a:r>
            <a:r>
              <a:rPr lang="en-US" altLang="en-US" smtClean="0"/>
              <a:t>– The Trust is more interested in other successes.</a:t>
            </a:r>
          </a:p>
          <a:p>
            <a:r>
              <a:rPr lang="en-US" altLang="en-US" b="1" smtClean="0"/>
              <a:t>NOT Site Leads </a:t>
            </a:r>
            <a:r>
              <a:rPr lang="en-US" altLang="en-US" smtClean="0"/>
              <a:t>– Better ways to find out what is working or what to improve.</a:t>
            </a:r>
          </a:p>
          <a:p>
            <a:endParaRPr lang="en-US" altLang="en-US" smtClean="0"/>
          </a:p>
          <a:p>
            <a:r>
              <a:rPr lang="en-US" altLang="en-US" b="1" smtClean="0"/>
              <a:t>Maybe School Leadership </a:t>
            </a:r>
            <a:r>
              <a:rPr lang="en-US" altLang="en-US" smtClean="0"/>
              <a:t>– They might want to see the return on investment, or have to report on it, but more often than not they want to see happier, healthier staff.</a:t>
            </a:r>
          </a:p>
          <a:p>
            <a:r>
              <a:rPr lang="en-US" altLang="en-US" b="1" smtClean="0"/>
              <a:t>Maybe School Board </a:t>
            </a:r>
            <a:r>
              <a:rPr lang="en-US" altLang="en-US" smtClean="0"/>
              <a:t>– They are the most likely to want to see a return on investment, and expect school leadership to report on it. If your principal and school board do not need it, might want to ask yourself if it is worth your time and effort.</a:t>
            </a:r>
          </a:p>
          <a:p>
            <a:endParaRPr lang="en-US" altLang="en-US" smtClean="0"/>
          </a:p>
        </p:txBody>
      </p:sp>
      <p:sp>
        <p:nvSpPr>
          <p:cNvPr id="4" name="Slide Number Placeholder 3"/>
          <p:cNvSpPr>
            <a:spLocks noGrp="1"/>
          </p:cNvSpPr>
          <p:nvPr>
            <p:ph type="sldNum" sz="quarter" idx="5"/>
          </p:nvPr>
        </p:nvSpPr>
        <p:spPr/>
        <p:txBody>
          <a:bodyPr/>
          <a:lstStyle/>
          <a:p>
            <a:pPr>
              <a:defRPr/>
            </a:pPr>
            <a:fld id="{C41C1445-2A3E-4647-8E8A-41D4B4685E31}" type="slidenum">
              <a:rPr lang="en-US" altLang="en-US" smtClean="0"/>
              <a:pPr>
                <a:defRPr/>
              </a:pPr>
              <a:t>14</a:t>
            </a:fld>
            <a:endParaRPr lang="en-US" altLang="en-US"/>
          </a:p>
        </p:txBody>
      </p:sp>
    </p:spTree>
    <p:extLst>
      <p:ext uri="{BB962C8B-B14F-4D97-AF65-F5344CB8AC3E}">
        <p14:creationId xmlns:p14="http://schemas.microsoft.com/office/powerpoint/2010/main" val="12475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marL="0" lvl="1" eaLnBrk="1" hangingPunct="1">
              <a:lnSpc>
                <a:spcPct val="100000"/>
              </a:lnSpc>
              <a:spcBef>
                <a:spcPct val="0"/>
              </a:spcBef>
            </a:pPr>
            <a:r>
              <a:rPr lang="en-US" altLang="en-US" dirty="0" smtClean="0"/>
              <a:t>Not all school districts have a system able to do this.</a:t>
            </a:r>
          </a:p>
          <a:p>
            <a:pPr marL="0" lvl="1" eaLnBrk="1" hangingPunct="1">
              <a:lnSpc>
                <a:spcPct val="100000"/>
              </a:lnSpc>
              <a:spcBef>
                <a:spcPct val="0"/>
              </a:spcBef>
            </a:pPr>
            <a:endParaRPr lang="en-US" altLang="en-US" dirty="0" smtClean="0"/>
          </a:p>
          <a:p>
            <a:pPr marL="0" lvl="1" eaLnBrk="1" hangingPunct="1">
              <a:lnSpc>
                <a:spcPct val="100000"/>
              </a:lnSpc>
              <a:spcBef>
                <a:spcPct val="0"/>
              </a:spcBef>
            </a:pPr>
            <a:r>
              <a:rPr lang="en-US" altLang="en-US" dirty="0" smtClean="0"/>
              <a:t>My understanding is that this is negotiated in contracts and varies greatly across the state. </a:t>
            </a:r>
          </a:p>
          <a:p>
            <a:pPr eaLnBrk="1" hangingPunct="1">
              <a:lnSpc>
                <a:spcPct val="100000"/>
              </a:lnSpc>
              <a:spcBef>
                <a:spcPct val="0"/>
              </a:spcBef>
            </a:pPr>
            <a:endParaRPr lang="en-US" altLang="en-US" dirty="0" smtClean="0"/>
          </a:p>
          <a:p>
            <a:pPr eaLnBrk="1" hangingPunct="1">
              <a:lnSpc>
                <a:spcPct val="100000"/>
              </a:lnSpc>
              <a:spcBef>
                <a:spcPct val="0"/>
              </a:spcBef>
            </a:pPr>
            <a:r>
              <a:rPr lang="en-US" altLang="en-US" dirty="0" smtClean="0"/>
              <a:t>It is not your sole responsibility to track, but you probably want to be involved.</a:t>
            </a:r>
          </a:p>
          <a:p>
            <a:endParaRPr lang="en-US" altLang="en-US" dirty="0" smtClean="0"/>
          </a:p>
          <a:p>
            <a:pPr eaLnBrk="1" fontAlgn="auto" hangingPunct="1">
              <a:lnSpc>
                <a:spcPct val="100000"/>
              </a:lnSpc>
              <a:spcBef>
                <a:spcPts val="0"/>
              </a:spcBef>
              <a:spcAft>
                <a:spcPts val="0"/>
              </a:spcAft>
              <a:defRPr/>
            </a:pPr>
            <a:r>
              <a:rPr lang="en-US" dirty="0" smtClean="0"/>
              <a:t>Other Benefits to the administration, that you’ve probably outlined in your proposal, include:</a:t>
            </a:r>
          </a:p>
          <a:p>
            <a:pPr marL="171707" indent="-171707" eaLnBrk="1" fontAlgn="auto" hangingPunct="1">
              <a:lnSpc>
                <a:spcPct val="100000"/>
              </a:lnSpc>
              <a:spcBef>
                <a:spcPts val="0"/>
              </a:spcBef>
              <a:spcAft>
                <a:spcPts val="0"/>
              </a:spcAft>
              <a:buFont typeface="Arial" panose="020B0604020202020204" pitchFamily="34" charset="0"/>
              <a:buChar char="•"/>
              <a:defRPr/>
            </a:pPr>
            <a:r>
              <a:rPr lang="en-US" dirty="0" smtClean="0"/>
              <a:t>Reduces cost for chronic diseases. </a:t>
            </a:r>
            <a:endParaRPr lang="en-US" dirty="0" smtClean="0">
              <a:sym typeface="Symbol" panose="05050102010706020507" pitchFamily="18" charset="2"/>
            </a:endParaRPr>
          </a:p>
          <a:p>
            <a:pPr marL="171707" indent="-171707" eaLnBrk="1" fontAlgn="auto" hangingPunct="1">
              <a:lnSpc>
                <a:spcPct val="100000"/>
              </a:lnSpc>
              <a:spcBef>
                <a:spcPts val="0"/>
              </a:spcBef>
              <a:spcAft>
                <a:spcPts val="0"/>
              </a:spcAft>
              <a:buFont typeface="Arial" panose="020B0604020202020204" pitchFamily="34" charset="0"/>
              <a:buChar char="•"/>
              <a:defRPr/>
            </a:pPr>
            <a:r>
              <a:rPr lang="en-US" dirty="0" smtClean="0"/>
              <a:t>Improves employee retention. </a:t>
            </a:r>
            <a:endParaRPr lang="en-US" dirty="0" smtClean="0">
              <a:sym typeface="Symbol" panose="05050102010706020507" pitchFamily="18" charset="2"/>
            </a:endParaRPr>
          </a:p>
          <a:p>
            <a:pPr marL="171707" indent="-171707" eaLnBrk="1" fontAlgn="auto" hangingPunct="1">
              <a:lnSpc>
                <a:spcPct val="100000"/>
              </a:lnSpc>
              <a:spcBef>
                <a:spcPts val="0"/>
              </a:spcBef>
              <a:spcAft>
                <a:spcPts val="0"/>
              </a:spcAft>
              <a:buFont typeface="Arial" panose="020B0604020202020204" pitchFamily="34" charset="0"/>
              <a:buChar char="•"/>
              <a:defRPr/>
            </a:pPr>
            <a:r>
              <a:rPr lang="en-US" dirty="0" smtClean="0"/>
              <a:t>Improves worker satisfaction. </a:t>
            </a:r>
            <a:endParaRPr lang="en-US" dirty="0" smtClean="0">
              <a:sym typeface="Symbol" panose="05050102010706020507" pitchFamily="18" charset="2"/>
            </a:endParaRPr>
          </a:p>
          <a:p>
            <a:pPr marL="171707" indent="-171707" eaLnBrk="1" fontAlgn="auto" hangingPunct="1">
              <a:lnSpc>
                <a:spcPct val="100000"/>
              </a:lnSpc>
              <a:spcBef>
                <a:spcPts val="0"/>
              </a:spcBef>
              <a:spcAft>
                <a:spcPts val="0"/>
              </a:spcAft>
              <a:buFont typeface="Arial" panose="020B0604020202020204" pitchFamily="34" charset="0"/>
              <a:buChar char="•"/>
              <a:defRPr/>
            </a:pPr>
            <a:r>
              <a:rPr lang="en-US" dirty="0" smtClean="0"/>
              <a:t>Demonstrates concern for your employees. </a:t>
            </a:r>
            <a:endParaRPr lang="en-US" dirty="0" smtClean="0">
              <a:sym typeface="Symbol" panose="05050102010706020507" pitchFamily="18" charset="2"/>
            </a:endParaRPr>
          </a:p>
          <a:p>
            <a:pPr marL="171707" indent="-171707" eaLnBrk="1" fontAlgn="auto" hangingPunct="1">
              <a:lnSpc>
                <a:spcPct val="100000"/>
              </a:lnSpc>
              <a:spcBef>
                <a:spcPts val="0"/>
              </a:spcBef>
              <a:spcAft>
                <a:spcPts val="0"/>
              </a:spcAft>
              <a:buFont typeface="Arial" panose="020B0604020202020204" pitchFamily="34" charset="0"/>
              <a:buChar char="•"/>
              <a:defRPr/>
            </a:pPr>
            <a:r>
              <a:rPr lang="en-US" dirty="0" smtClean="0"/>
              <a:t>Improves morale. </a:t>
            </a:r>
          </a:p>
          <a:p>
            <a:pPr marL="171707" indent="-171707" eaLnBrk="1" fontAlgn="auto" hangingPunct="1">
              <a:lnSpc>
                <a:spcPct val="100000"/>
              </a:lnSpc>
              <a:spcBef>
                <a:spcPts val="0"/>
              </a:spcBef>
              <a:spcAft>
                <a:spcPts val="0"/>
              </a:spcAft>
              <a:buFont typeface="Arial" panose="020B0604020202020204" pitchFamily="34" charset="0"/>
              <a:buChar char="•"/>
              <a:defRPr/>
            </a:pPr>
            <a:r>
              <a:rPr lang="en-US" dirty="0" smtClean="0"/>
              <a:t>Positive community image.</a:t>
            </a:r>
          </a:p>
          <a:p>
            <a:pPr eaLnBrk="1" fontAlgn="auto" hangingPunct="1">
              <a:lnSpc>
                <a:spcPct val="100000"/>
              </a:lnSpc>
              <a:spcBef>
                <a:spcPts val="0"/>
              </a:spcBef>
              <a:spcAft>
                <a:spcPts val="0"/>
              </a:spcAft>
              <a:defRPr/>
            </a:pPr>
            <a:endParaRPr lang="en-US" dirty="0" smtClean="0"/>
          </a:p>
          <a:p>
            <a:pPr eaLnBrk="1" fontAlgn="auto" hangingPunct="1">
              <a:lnSpc>
                <a:spcPct val="100000"/>
              </a:lnSpc>
              <a:spcBef>
                <a:spcPts val="0"/>
              </a:spcBef>
              <a:spcAft>
                <a:spcPts val="0"/>
              </a:spcAft>
              <a:defRPr/>
            </a:pPr>
            <a:r>
              <a:rPr lang="en-US" dirty="0" smtClean="0"/>
              <a:t>Really, the first three boxes could be portrayed as a cycle, each one building upon the other.</a:t>
            </a:r>
          </a:p>
          <a:p>
            <a:pPr eaLnBrk="1" fontAlgn="auto" hangingPunct="1">
              <a:lnSpc>
                <a:spcPct val="100000"/>
              </a:lnSpc>
              <a:spcBef>
                <a:spcPts val="0"/>
              </a:spcBef>
              <a:spcAft>
                <a:spcPts val="0"/>
              </a:spcAft>
              <a:defRPr/>
            </a:pPr>
            <a:endParaRPr lang="en-US" dirty="0" smtClean="0"/>
          </a:p>
          <a:p>
            <a:pPr eaLnBrk="1" fontAlgn="auto" hangingPunct="1">
              <a:lnSpc>
                <a:spcPct val="100000"/>
              </a:lnSpc>
              <a:spcBef>
                <a:spcPts val="0"/>
              </a:spcBef>
              <a:spcAft>
                <a:spcPts val="0"/>
              </a:spcAft>
              <a:defRPr/>
            </a:pPr>
            <a:r>
              <a:rPr lang="en-US" dirty="0" smtClean="0"/>
              <a:t>Changing behaviors and attitudes, may primarily be about eating better, being more active, feeling better, being engaged in their health, participating with their colleagues, and only secondarily about how they feel about being at work</a:t>
            </a:r>
          </a:p>
          <a:p>
            <a:pPr eaLnBrk="1" fontAlgn="auto" hangingPunct="1">
              <a:lnSpc>
                <a:spcPct val="100000"/>
              </a:lnSpc>
              <a:spcBef>
                <a:spcPts val="0"/>
              </a:spcBef>
              <a:spcAft>
                <a:spcPts val="0"/>
              </a:spcAft>
              <a:defRPr/>
            </a:pPr>
            <a:endParaRPr lang="en-US" dirty="0" smtClean="0"/>
          </a:p>
          <a:p>
            <a:pPr eaLnBrk="1" fontAlgn="auto" hangingPunct="1">
              <a:lnSpc>
                <a:spcPct val="100000"/>
              </a:lnSpc>
              <a:spcBef>
                <a:spcPts val="0"/>
              </a:spcBef>
              <a:spcAft>
                <a:spcPts val="0"/>
              </a:spcAft>
              <a:defRPr/>
            </a:pPr>
            <a:r>
              <a:rPr lang="en-US" dirty="0" smtClean="0"/>
              <a:t>Three years is important, because results will not come quickly.</a:t>
            </a:r>
          </a:p>
          <a:p>
            <a:pPr eaLnBrk="1" fontAlgn="auto" hangingPunct="1">
              <a:lnSpc>
                <a:spcPct val="100000"/>
              </a:lnSpc>
              <a:spcBef>
                <a:spcPts val="0"/>
              </a:spcBef>
              <a:spcAft>
                <a:spcPts val="0"/>
              </a:spcAft>
              <a:defRPr/>
            </a:pPr>
            <a:endParaRPr lang="en-US" dirty="0" smtClean="0"/>
          </a:p>
          <a:p>
            <a:pPr eaLnBrk="1" fontAlgn="auto" hangingPunct="1">
              <a:lnSpc>
                <a:spcPct val="100000"/>
              </a:lnSpc>
              <a:spcBef>
                <a:spcPts val="0"/>
              </a:spcBef>
              <a:spcAft>
                <a:spcPts val="0"/>
              </a:spcAft>
              <a:defRPr/>
            </a:pPr>
            <a:r>
              <a:rPr lang="en-US" dirty="0" smtClean="0"/>
              <a:t>There may actually be an increase as staff feel supported enough to stay home when they are feeling sick.</a:t>
            </a:r>
          </a:p>
          <a:p>
            <a:pPr>
              <a:defRPr/>
            </a:pPr>
            <a:endParaRPr lang="en-US" dirty="0" smtClean="0"/>
          </a:p>
          <a:p>
            <a:pPr>
              <a:defRPr/>
            </a:pPr>
            <a:r>
              <a:rPr lang="en-US" dirty="0" smtClean="0"/>
              <a:t>So how do you get leadership to accept a 3 to 4 year wait? Have a plan.</a:t>
            </a:r>
          </a:p>
          <a:p>
            <a:pPr>
              <a:defRPr/>
            </a:pPr>
            <a:endParaRPr 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953D2499-5EBA-4F59-8240-7291273A7BD6}" type="slidenum">
              <a:rPr lang="en-US" altLang="en-US" smtClean="0"/>
              <a:pPr>
                <a:defRPr/>
              </a:pPr>
              <a:t>15</a:t>
            </a:fld>
            <a:endParaRPr lang="en-US" altLang="en-US"/>
          </a:p>
        </p:txBody>
      </p:sp>
    </p:spTree>
    <p:extLst>
      <p:ext uri="{BB962C8B-B14F-4D97-AF65-F5344CB8AC3E}">
        <p14:creationId xmlns:p14="http://schemas.microsoft.com/office/powerpoint/2010/main" val="109885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smtClean="0"/>
              <a:t>Agree on what you are measuring, how often, and who is responsible</a:t>
            </a:r>
          </a:p>
          <a:p>
            <a:pPr lvl="1"/>
            <a:r>
              <a:rPr lang="en-US" altLang="en-US" smtClean="0"/>
              <a:t>Example, HR tracks sick days on the first Wednesday of everyone month</a:t>
            </a:r>
          </a:p>
          <a:p>
            <a:r>
              <a:rPr lang="en-US" altLang="en-US" smtClean="0"/>
              <a:t>Use the annual survey to measure progress towards that goal</a:t>
            </a:r>
          </a:p>
          <a:p>
            <a:pPr lvl="1"/>
            <a:r>
              <a:rPr lang="en-US" altLang="en-US" smtClean="0"/>
              <a:t>Self reported energy levels</a:t>
            </a:r>
          </a:p>
          <a:p>
            <a:pPr lvl="1"/>
            <a:r>
              <a:rPr lang="en-US" altLang="en-US" smtClean="0"/>
              <a:t>Self reported enjoyment of work</a:t>
            </a:r>
          </a:p>
          <a:p>
            <a:pPr lvl="1"/>
            <a:r>
              <a:rPr lang="en-US" altLang="en-US" smtClean="0"/>
              <a:t>Self reported health outcomes</a:t>
            </a:r>
          </a:p>
          <a:p>
            <a:pPr lvl="1"/>
            <a:r>
              <a:rPr lang="en-US" altLang="en-US" smtClean="0"/>
              <a:t>Self reported feeling supported</a:t>
            </a:r>
          </a:p>
          <a:p>
            <a:pPr lvl="1"/>
            <a:r>
              <a:rPr lang="en-US" altLang="en-US" smtClean="0"/>
              <a:t>Self reported absenteeism</a:t>
            </a:r>
          </a:p>
          <a:p>
            <a:r>
              <a:rPr lang="en-US" altLang="en-US" smtClean="0"/>
              <a:t>Agree on a time frame</a:t>
            </a:r>
          </a:p>
          <a:p>
            <a:r>
              <a:rPr lang="en-US" altLang="en-US" smtClean="0"/>
              <a:t>Set expectations for change</a:t>
            </a:r>
          </a:p>
          <a:p>
            <a:pPr lvl="1"/>
            <a:r>
              <a:rPr lang="en-US" altLang="en-US" smtClean="0"/>
              <a:t>Success could be after three years and a 80% participation rate, a 2.2 hour drop in sick time used per teach per year.</a:t>
            </a:r>
          </a:p>
          <a:p>
            <a:endParaRPr lang="en-US" altLang="en-US" smtClean="0"/>
          </a:p>
          <a:p>
            <a:endParaRPr lang="en-US" altLang="en-US" smtClean="0"/>
          </a:p>
        </p:txBody>
      </p:sp>
      <p:sp>
        <p:nvSpPr>
          <p:cNvPr id="4" name="Slide Number Placeholder 3"/>
          <p:cNvSpPr>
            <a:spLocks noGrp="1"/>
          </p:cNvSpPr>
          <p:nvPr>
            <p:ph type="sldNum" sz="quarter" idx="5"/>
          </p:nvPr>
        </p:nvSpPr>
        <p:spPr/>
        <p:txBody>
          <a:bodyPr/>
          <a:lstStyle/>
          <a:p>
            <a:pPr>
              <a:defRPr/>
            </a:pPr>
            <a:fld id="{1D37818E-B1D5-4580-AEFF-6E01F4A08629}" type="slidenum">
              <a:rPr lang="en-US" altLang="en-US" smtClean="0"/>
              <a:pPr>
                <a:defRPr/>
              </a:pPr>
              <a:t>16</a:t>
            </a:fld>
            <a:endParaRPr lang="en-US" altLang="en-US"/>
          </a:p>
        </p:txBody>
      </p:sp>
    </p:spTree>
    <p:extLst>
      <p:ext uri="{BB962C8B-B14F-4D97-AF65-F5344CB8AC3E}">
        <p14:creationId xmlns:p14="http://schemas.microsoft.com/office/powerpoint/2010/main" val="182879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smtClean="0"/>
              <a:t>Thank you so much for your time and presentation. I hope I didn’t overwhelm you. I am sorry we couldn’t cover more. It’s hard to summarize all the different ways you use evaluation in just 90 minutes.</a:t>
            </a:r>
          </a:p>
          <a:p>
            <a:endParaRPr lang="en-US" altLang="en-US" smtClean="0"/>
          </a:p>
          <a:p>
            <a:r>
              <a:rPr lang="en-US" altLang="en-US" smtClean="0"/>
              <a:t>Have a great rest of the conference.</a:t>
            </a:r>
          </a:p>
        </p:txBody>
      </p:sp>
      <p:sp>
        <p:nvSpPr>
          <p:cNvPr id="4" name="Slide Number Placeholder 3"/>
          <p:cNvSpPr>
            <a:spLocks noGrp="1"/>
          </p:cNvSpPr>
          <p:nvPr>
            <p:ph type="sldNum" sz="quarter" idx="5"/>
          </p:nvPr>
        </p:nvSpPr>
        <p:spPr/>
        <p:txBody>
          <a:bodyPr/>
          <a:lstStyle/>
          <a:p>
            <a:pPr>
              <a:defRPr/>
            </a:pPr>
            <a:fld id="{AB9A3784-135C-4EB0-A0D2-8E7A8E47C794}" type="slidenum">
              <a:rPr lang="en-US" altLang="en-US" smtClean="0"/>
              <a:pPr>
                <a:defRPr/>
              </a:pPr>
              <a:t>17</a:t>
            </a:fld>
            <a:endParaRPr lang="en-US" altLang="en-US"/>
          </a:p>
        </p:txBody>
      </p:sp>
    </p:spTree>
    <p:extLst>
      <p:ext uri="{BB962C8B-B14F-4D97-AF65-F5344CB8AC3E}">
        <p14:creationId xmlns:p14="http://schemas.microsoft.com/office/powerpoint/2010/main" val="206983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pPr marL="0" marR="0" indent="0" algn="l" defTabSz="914400" rtl="0" eaLnBrk="0" fontAlgn="base" latinLnBrk="0" hangingPunct="0">
              <a:lnSpc>
                <a:spcPct val="95000"/>
              </a:lnSpc>
              <a:spcBef>
                <a:spcPct val="35000"/>
              </a:spcBef>
              <a:spcAft>
                <a:spcPct val="0"/>
              </a:spcAft>
              <a:buClrTx/>
              <a:buSzTx/>
              <a:buFontTx/>
              <a:buNone/>
              <a:tabLst/>
              <a:defRPr/>
            </a:pPr>
            <a:r>
              <a:rPr lang="en-US" altLang="en-US" dirty="0" smtClean="0"/>
              <a:t>We have a lot to cover today just to even scrape the surface. Let’s</a:t>
            </a:r>
            <a:r>
              <a:rPr lang="en-US" altLang="en-US" baseline="0" dirty="0" smtClean="0"/>
              <a:t> get</a:t>
            </a:r>
            <a:endParaRPr lang="en-US" altLang="en-US" dirty="0" smtClean="0"/>
          </a:p>
          <a:p>
            <a:endParaRPr lang="en-US" altLang="en-US" dirty="0" smtClean="0"/>
          </a:p>
          <a:p>
            <a:r>
              <a:rPr lang="en-US" altLang="en-US" dirty="0" smtClean="0"/>
              <a:t>Who has worked on evaluations before?</a:t>
            </a:r>
          </a:p>
          <a:p>
            <a:pPr lvl="1"/>
            <a:r>
              <a:rPr lang="en-US" altLang="en-US" dirty="0" smtClean="0"/>
              <a:t>How many felt like it was a lot of work?</a:t>
            </a:r>
          </a:p>
          <a:p>
            <a:pPr lvl="1"/>
            <a:r>
              <a:rPr lang="en-US" altLang="en-US" dirty="0" smtClean="0"/>
              <a:t>How many felt like they collecting information but didn’t know how it was used?</a:t>
            </a:r>
          </a:p>
          <a:p>
            <a:endParaRPr lang="en-US" altLang="en-US" dirty="0" smtClean="0"/>
          </a:p>
          <a:p>
            <a:pPr lvl="1"/>
            <a:r>
              <a:rPr lang="en-US" altLang="en-US" dirty="0" smtClean="0"/>
              <a:t>How many found that helpful?</a:t>
            </a:r>
          </a:p>
          <a:p>
            <a:pPr lvl="1"/>
            <a:r>
              <a:rPr lang="en-US" altLang="en-US" dirty="0" smtClean="0"/>
              <a:t>What made useful? </a:t>
            </a:r>
          </a:p>
          <a:p>
            <a:pPr lvl="1"/>
            <a:r>
              <a:rPr lang="en-US" altLang="en-US" dirty="0" smtClean="0"/>
              <a:t>What was the most rewarding?</a:t>
            </a:r>
          </a:p>
          <a:p>
            <a:endParaRPr lang="en-US" altLang="en-US" dirty="0" smtClean="0"/>
          </a:p>
        </p:txBody>
      </p:sp>
      <p:sp>
        <p:nvSpPr>
          <p:cNvPr id="4" name="Slide Number Placeholder 3"/>
          <p:cNvSpPr>
            <a:spLocks noGrp="1"/>
          </p:cNvSpPr>
          <p:nvPr>
            <p:ph type="sldNum" sz="quarter" idx="5"/>
          </p:nvPr>
        </p:nvSpPr>
        <p:spPr/>
        <p:txBody>
          <a:bodyPr/>
          <a:lstStyle/>
          <a:p>
            <a:pPr>
              <a:defRPr/>
            </a:pPr>
            <a:fld id="{A087C32F-C10F-4475-9146-B3FE7529D620}" type="slidenum">
              <a:rPr lang="en-US" altLang="en-US" smtClean="0"/>
              <a:pPr>
                <a:defRPr/>
              </a:pPr>
              <a:t>2</a:t>
            </a:fld>
            <a:endParaRPr lang="en-US" altLang="en-US"/>
          </a:p>
        </p:txBody>
      </p:sp>
    </p:spTree>
    <p:extLst>
      <p:ext uri="{BB962C8B-B14F-4D97-AF65-F5344CB8AC3E}">
        <p14:creationId xmlns:p14="http://schemas.microsoft.com/office/powerpoint/2010/main" val="415025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smtClean="0"/>
              <a:t>I wanted to state these assumptions, because I want to be clear, there are a lot of ways to evaluate programs.</a:t>
            </a:r>
          </a:p>
          <a:p>
            <a:endParaRPr lang="en-US" altLang="en-US" smtClean="0"/>
          </a:p>
          <a:p>
            <a:r>
              <a:rPr lang="en-US" altLang="en-US" smtClean="0"/>
              <a:t>The amount of expertise and resources make a difference and definitely influence the scope of the evaluation.</a:t>
            </a:r>
          </a:p>
          <a:p>
            <a:endParaRPr lang="en-US" altLang="en-US" smtClean="0"/>
          </a:p>
          <a:p>
            <a:r>
              <a:rPr lang="en-US" altLang="en-US" smtClean="0"/>
              <a:t>That said, bigger, more expensive evaluations are not always better. Sometimes they are just expensive and burdensome, and provide findings way too late for them to be useful.</a:t>
            </a:r>
          </a:p>
          <a:p>
            <a:endParaRPr lang="en-US" altLang="en-US" smtClean="0"/>
          </a:p>
          <a:p>
            <a:pPr eaLnBrk="1" hangingPunct="1">
              <a:lnSpc>
                <a:spcPct val="100000"/>
              </a:lnSpc>
              <a:spcBef>
                <a:spcPct val="0"/>
              </a:spcBef>
            </a:pPr>
            <a:r>
              <a:rPr lang="en-US" altLang="en-US" smtClean="0"/>
              <a:t>And the more time and money you can save, the more resources you can devote to actually meeting your program goals.</a:t>
            </a:r>
          </a:p>
          <a:p>
            <a:endParaRPr lang="en-US" altLang="en-US" smtClean="0"/>
          </a:p>
          <a:p>
            <a:r>
              <a:rPr lang="en-US" altLang="en-US" smtClean="0"/>
              <a:t>In the end, you need an evaluation that meets your needs. And your needs will be determined by how you define success, so let’s do that.</a:t>
            </a:r>
          </a:p>
        </p:txBody>
      </p:sp>
      <p:sp>
        <p:nvSpPr>
          <p:cNvPr id="4" name="Slide Number Placeholder 3"/>
          <p:cNvSpPr>
            <a:spLocks noGrp="1"/>
          </p:cNvSpPr>
          <p:nvPr>
            <p:ph type="sldNum" sz="quarter" idx="5"/>
          </p:nvPr>
        </p:nvSpPr>
        <p:spPr/>
        <p:txBody>
          <a:bodyPr/>
          <a:lstStyle/>
          <a:p>
            <a:pPr>
              <a:defRPr/>
            </a:pPr>
            <a:fld id="{DCEE885F-6461-48F8-B423-9B060937118A}" type="slidenum">
              <a:rPr lang="en-US" altLang="en-US" smtClean="0"/>
              <a:pPr>
                <a:defRPr/>
              </a:pPr>
              <a:t>3</a:t>
            </a:fld>
            <a:endParaRPr lang="en-US" altLang="en-US"/>
          </a:p>
        </p:txBody>
      </p:sp>
    </p:spTree>
    <p:extLst>
      <p:ext uri="{BB962C8B-B14F-4D97-AF65-F5344CB8AC3E}">
        <p14:creationId xmlns:p14="http://schemas.microsoft.com/office/powerpoint/2010/main" val="48889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B21DBDF4-6298-4863-BDC7-4BEA4F534B91}"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dirty="0" smtClean="0"/>
              <a:t>Remember it is</a:t>
            </a:r>
            <a:r>
              <a:rPr lang="en-US" altLang="en-US" baseline="0" dirty="0" smtClean="0"/>
              <a:t> just 1 of 10 components to sustainability, a comprehensive evaluation may be integrated into a few of those components</a:t>
            </a:r>
            <a:endParaRPr lang="en-US" altLang="en-US" dirty="0" smtClean="0"/>
          </a:p>
        </p:txBody>
      </p:sp>
    </p:spTree>
    <p:extLst>
      <p:ext uri="{BB962C8B-B14F-4D97-AF65-F5344CB8AC3E}">
        <p14:creationId xmlns:p14="http://schemas.microsoft.com/office/powerpoint/2010/main" val="371929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39F2D0A5-1690-4531-B9E3-46B06D6431BA}" type="slidenum">
              <a:rPr lang="en-US" altLang="en-US" smtClean="0">
                <a:latin typeface="Arial" panose="020B0604020202020204" pitchFamily="34" charset="0"/>
              </a:rPr>
              <a:pPr/>
              <a:t>5</a:t>
            </a:fld>
            <a:endParaRPr lang="en-US" altLang="en-US" smtClean="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r>
              <a:rPr lang="en-US" altLang="en-US" smtClean="0"/>
              <a:t>Roughly speaking for School Employee Wellness programs, I see five main stakeholders. Am I missing any?</a:t>
            </a:r>
          </a:p>
          <a:p>
            <a:endParaRPr lang="en-US" altLang="en-US" smtClean="0"/>
          </a:p>
          <a:p>
            <a:r>
              <a:rPr lang="en-US" altLang="en-US" smtClean="0"/>
              <a:t>Now let’s go over them, what do you need to know? (ask for all groups, write on board)</a:t>
            </a:r>
          </a:p>
          <a:p>
            <a:endParaRPr lang="en-US" altLang="en-US" smtClean="0"/>
          </a:p>
          <a:p>
            <a:r>
              <a:rPr lang="en-US" altLang="en-US" smtClean="0"/>
              <a:t>You – need information about what is working, what isn’t, what people want, what gaps. Basically, information to improve the program. And maybe some feedback loops to let you know your efforts are paying off and worth the energy you put into them.</a:t>
            </a:r>
          </a:p>
          <a:p>
            <a:endParaRPr lang="en-US" altLang="en-US" smtClean="0"/>
          </a:p>
          <a:p>
            <a:r>
              <a:rPr lang="en-US" altLang="en-US" smtClean="0"/>
              <a:t>School staff – Information to motivate them to participate or increase their involvement.</a:t>
            </a:r>
          </a:p>
          <a:p>
            <a:endParaRPr lang="en-US" altLang="en-US" smtClean="0"/>
          </a:p>
          <a:p>
            <a:r>
              <a:rPr lang="en-US" altLang="en-US" smtClean="0"/>
              <a:t>School leadership – They might want to see some change in school climate, staff happiness</a:t>
            </a:r>
          </a:p>
          <a:p>
            <a:endParaRPr lang="en-US" altLang="en-US" smtClean="0"/>
          </a:p>
          <a:p>
            <a:r>
              <a:rPr lang="en-US" altLang="en-US" smtClean="0"/>
              <a:t>School Board – They’ll probably want to see some change in outcomes, but also possibly return on investment.</a:t>
            </a:r>
          </a:p>
          <a:p>
            <a:endParaRPr lang="en-US" altLang="en-US" smtClean="0"/>
          </a:p>
          <a:p>
            <a:r>
              <a:rPr lang="en-US" altLang="en-US" smtClean="0"/>
              <a:t>Funders – It really depends. They may care more about the programs than the monitoring. The OEA Choice Trust cares most about you growing and sustaining your programs, knowing that doing that will produce results, but sees evaluation as tool to help you do that.</a:t>
            </a:r>
          </a:p>
          <a:p>
            <a:endParaRPr lang="en-US" altLang="en-US" smtClean="0"/>
          </a:p>
          <a:p>
            <a:r>
              <a:rPr lang="en-US" altLang="en-US" smtClean="0"/>
              <a:t>If you do not know what your key stakeholders want or need, you probably should ask them. It is not worth collecting information that no one needs. Sharing your plan with your principal and funders to get their feedback is a great step, as it can strengthen connections, support, and help you fine tune the plan.</a:t>
            </a:r>
          </a:p>
          <a:p>
            <a:endParaRPr lang="en-US" altLang="en-US" smtClean="0"/>
          </a:p>
          <a:p>
            <a:r>
              <a:rPr lang="en-US" altLang="en-US" smtClean="0"/>
              <a:t>You might find out they are a good partner and foster collaboration.</a:t>
            </a:r>
          </a:p>
        </p:txBody>
      </p:sp>
    </p:spTree>
    <p:extLst>
      <p:ext uri="{BB962C8B-B14F-4D97-AF65-F5344CB8AC3E}">
        <p14:creationId xmlns:p14="http://schemas.microsoft.com/office/powerpoint/2010/main" val="236083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71827611-F538-45B4-8835-D739D835CCB6}"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altLang="en-US" dirty="0" smtClean="0"/>
              <a:t>Specific – target a specific area for improvement.</a:t>
            </a:r>
          </a:p>
          <a:p>
            <a:r>
              <a:rPr lang="en-US" altLang="en-US" dirty="0" smtClean="0"/>
              <a:t>	That could be a specific</a:t>
            </a:r>
            <a:r>
              <a:rPr lang="en-US" altLang="en-US" baseline="0" dirty="0" smtClean="0"/>
              <a:t> activity, but for us doing this evaluation, let’s think of it as a topic areas, physical or emotional health, school culture or environment, participation, healthy behaviors, or health outcomes</a:t>
            </a:r>
            <a:br>
              <a:rPr lang="en-US" altLang="en-US" baseline="0" dirty="0" smtClean="0"/>
            </a:br>
            <a:endParaRPr lang="en-US" altLang="en-US" dirty="0" smtClean="0"/>
          </a:p>
          <a:p>
            <a:r>
              <a:rPr lang="en-US" altLang="en-US" dirty="0" smtClean="0"/>
              <a:t>Measurable – quantify or at least suggest an indicator of progress.</a:t>
            </a:r>
          </a:p>
          <a:p>
            <a:r>
              <a:rPr lang="en-US" altLang="en-US" dirty="0" smtClean="0"/>
              <a:t>	Some</a:t>
            </a:r>
            <a:r>
              <a:rPr lang="en-US" altLang="en-US" baseline="0" dirty="0" smtClean="0"/>
              <a:t> numbers are easy, like weight, other numbers, say around satisfaction, are less obvious, but still obtainable, like with a survey.</a:t>
            </a:r>
          </a:p>
          <a:p>
            <a:endParaRPr lang="en-US" altLang="en-US" dirty="0" smtClean="0"/>
          </a:p>
          <a:p>
            <a:r>
              <a:rPr lang="en-US" altLang="en-US" dirty="0" smtClean="0"/>
              <a:t>Assignable – specify who will do it. </a:t>
            </a:r>
          </a:p>
          <a:p>
            <a:r>
              <a:rPr lang="en-US" altLang="en-US" dirty="0" smtClean="0"/>
              <a:t>	Unless</a:t>
            </a:r>
            <a:r>
              <a:rPr lang="en-US" altLang="en-US" baseline="0" dirty="0" smtClean="0"/>
              <a:t> it is secondary data, for our purposes, lets assume it is you organizing, if not doing the data collection.</a:t>
            </a:r>
            <a:endParaRPr lang="en-US" altLang="en-US" dirty="0" smtClean="0"/>
          </a:p>
          <a:p>
            <a:endParaRPr lang="en-US" altLang="en-US" dirty="0" smtClean="0"/>
          </a:p>
          <a:p>
            <a:r>
              <a:rPr lang="en-US" altLang="en-US" dirty="0" smtClean="0"/>
              <a:t>Realistic – state what results can realistically be achieved, given available resources.</a:t>
            </a:r>
          </a:p>
          <a:p>
            <a:r>
              <a:rPr lang="en-US" altLang="en-US" dirty="0" smtClean="0"/>
              <a:t>	In less</a:t>
            </a:r>
            <a:r>
              <a:rPr lang="en-US" altLang="en-US" baseline="0" dirty="0" smtClean="0"/>
              <a:t> time sensitive situations, ask an expert like some at the Trust, or doing some digging on your own, for today, let’s go with our guts</a:t>
            </a:r>
          </a:p>
          <a:p>
            <a:endParaRPr lang="en-US" altLang="en-US" dirty="0" smtClean="0"/>
          </a:p>
          <a:p>
            <a:r>
              <a:rPr lang="en-US" altLang="en-US" dirty="0" smtClean="0"/>
              <a:t>Time-related – specify when the result(s) can be achieved.</a:t>
            </a:r>
          </a:p>
          <a:p>
            <a:r>
              <a:rPr lang="en-US" altLang="en-US" dirty="0" smtClean="0"/>
              <a:t>	In evaluation</a:t>
            </a:r>
            <a:r>
              <a:rPr lang="en-US" altLang="en-US" baseline="0" dirty="0" smtClean="0"/>
              <a:t> terms, this is how soon can we expect change, on the individual level, and on the group level, which moves much slower</a:t>
            </a:r>
            <a:endParaRPr lang="en-US" altLang="en-US" dirty="0" smtClean="0"/>
          </a:p>
          <a:p>
            <a:endParaRPr lang="en-US" altLang="en-US" dirty="0" smtClean="0"/>
          </a:p>
          <a:p>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18569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7281C57C-40FE-45CD-8CDD-64D7D0E804AB}" type="slidenum">
              <a:rPr lang="en-US" altLang="en-US" smtClean="0">
                <a:latin typeface="Arial" panose="020B0604020202020204" pitchFamily="34" charset="0"/>
              </a:rPr>
              <a:pPr/>
              <a:t>7</a:t>
            </a:fld>
            <a:endParaRPr lang="en-US" altLang="en-US" smtClean="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r>
              <a:rPr lang="en-US" altLang="en-US" dirty="0" smtClean="0"/>
              <a:t>When </a:t>
            </a:r>
          </a:p>
        </p:txBody>
      </p:sp>
    </p:spTree>
    <p:extLst>
      <p:ext uri="{BB962C8B-B14F-4D97-AF65-F5344CB8AC3E}">
        <p14:creationId xmlns:p14="http://schemas.microsoft.com/office/powerpoint/2010/main" val="382528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BA68243E-F642-4D3E-80BE-05855EDC8AE2}"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altLang="en-US" dirty="0" smtClean="0"/>
              <a:t>Here is a brief summary of some of the tools available to you. </a:t>
            </a:r>
          </a:p>
          <a:p>
            <a:r>
              <a:rPr lang="en-US" altLang="en-US" dirty="0" smtClean="0"/>
              <a:t>Annual survey – Provides snap shot on self-assessed awareness, behaviors, attitudes, and feedback</a:t>
            </a:r>
          </a:p>
          <a:p>
            <a:r>
              <a:rPr lang="en-US" altLang="en-US" dirty="0" smtClean="0"/>
              <a:t>Post event satisfaction evaluation – Gives even organizers information to help them plan for next time</a:t>
            </a:r>
          </a:p>
          <a:p>
            <a:r>
              <a:rPr lang="en-US" altLang="en-US" dirty="0" smtClean="0"/>
              <a:t>Pre / post quiz – Often used to measure what was learned or sometimes what behavior changed</a:t>
            </a:r>
          </a:p>
          <a:p>
            <a:r>
              <a:rPr lang="en-US" altLang="en-US" dirty="0" smtClean="0"/>
              <a:t>Key informant interviews – Good way to find out stakeholders perspective, collect personal stories</a:t>
            </a:r>
          </a:p>
          <a:p>
            <a:r>
              <a:rPr lang="en-US" altLang="en-US" dirty="0" smtClean="0"/>
              <a:t>Focus groups - Can provide more in-depth information or exploring a topic in a way a rigid survey cannot. </a:t>
            </a:r>
          </a:p>
          <a:p>
            <a:pPr defTabSz="915772">
              <a:defRPr/>
            </a:pPr>
            <a:r>
              <a:rPr lang="en-US" altLang="en-US" dirty="0" smtClean="0"/>
              <a:t>Participation data – Self explanatory.</a:t>
            </a:r>
          </a:p>
          <a:p>
            <a:r>
              <a:rPr lang="en-US" altLang="en-US" dirty="0" smtClean="0"/>
              <a:t>Secondary data – Really depends on what it is, sometimes is it really rich, other times it is not. Can sometime save a ton of time. These could be sources for</a:t>
            </a:r>
            <a:r>
              <a:rPr lang="en-US" altLang="en-US" baseline="0" dirty="0" smtClean="0"/>
              <a:t> </a:t>
            </a:r>
            <a:r>
              <a:rPr lang="en-US" altLang="en-US" dirty="0" smtClean="0"/>
              <a:t>some long-term</a:t>
            </a:r>
            <a:r>
              <a:rPr lang="en-US" altLang="en-US" baseline="0" dirty="0" smtClean="0"/>
              <a:t> outcomes:</a:t>
            </a:r>
            <a:endParaRPr lang="en-US" altLang="en-US" dirty="0" smtClean="0"/>
          </a:p>
          <a:p>
            <a:pPr marL="171707" indent="-171707">
              <a:buFontTx/>
              <a:buChar char="-"/>
            </a:pPr>
            <a:r>
              <a:rPr lang="en-US" dirty="0" smtClean="0"/>
              <a:t>Short-term and long-term disability </a:t>
            </a:r>
          </a:p>
          <a:p>
            <a:pPr marL="171707" indent="-171707">
              <a:buFontTx/>
              <a:buChar char="-"/>
            </a:pPr>
            <a:r>
              <a:rPr lang="en-US" dirty="0" smtClean="0"/>
              <a:t>Workers' Compensation claims </a:t>
            </a:r>
          </a:p>
          <a:p>
            <a:pPr marL="171707" indent="-171707">
              <a:buFontTx/>
              <a:buChar char="-"/>
            </a:pPr>
            <a:r>
              <a:rPr lang="en-US" dirty="0" smtClean="0"/>
              <a:t>Turnover/retention rates </a:t>
            </a:r>
          </a:p>
          <a:p>
            <a:pPr marL="171707" indent="-171707" defTabSz="915772">
              <a:buFontTx/>
              <a:buChar char="-"/>
              <a:defRPr/>
            </a:pPr>
            <a:r>
              <a:rPr lang="en-US" dirty="0" smtClean="0"/>
              <a:t>Medical/health care claims </a:t>
            </a:r>
            <a:endParaRPr lang="en-US" altLang="en-US" dirty="0" smtClean="0"/>
          </a:p>
          <a:p>
            <a:r>
              <a:rPr lang="en-US" altLang="en-US" dirty="0" smtClean="0"/>
              <a:t>Health outcome data – Like the survey, but often more specific forms. Great to have, but time consuming for both participants and analysts. These could include:</a:t>
            </a:r>
          </a:p>
          <a:p>
            <a:pPr marL="171707" indent="-171707">
              <a:buFontTx/>
              <a:buChar char="-"/>
            </a:pPr>
            <a:r>
              <a:rPr lang="en-US" dirty="0" smtClean="0"/>
              <a:t>Health assessments </a:t>
            </a:r>
          </a:p>
          <a:p>
            <a:pPr marL="171707" indent="-171707">
              <a:buFontTx/>
              <a:buChar char="-"/>
            </a:pPr>
            <a:r>
              <a:rPr lang="en-US" dirty="0" smtClean="0"/>
              <a:t>Health screening data </a:t>
            </a:r>
          </a:p>
          <a:p>
            <a:pPr marL="171707" indent="-171707">
              <a:buFontTx/>
              <a:buChar char="-"/>
            </a:pPr>
            <a:r>
              <a:rPr lang="en-US" dirty="0" smtClean="0"/>
              <a:t>Organizational assessment </a:t>
            </a:r>
          </a:p>
          <a:p>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87204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26901">
              <a:defRPr>
                <a:solidFill>
                  <a:schemeClr val="tx1"/>
                </a:solidFill>
                <a:latin typeface="Arial Narrow" panose="020B0606020202030204" pitchFamily="34" charset="0"/>
                <a:cs typeface="Arial" panose="020B0604020202020204" pitchFamily="34" charset="0"/>
              </a:defRPr>
            </a:lvl1pPr>
            <a:lvl2pPr marL="744064" indent="-286179" defTabSz="926901">
              <a:defRPr>
                <a:solidFill>
                  <a:schemeClr val="tx1"/>
                </a:solidFill>
                <a:latin typeface="Arial Narrow" panose="020B0606020202030204" pitchFamily="34" charset="0"/>
                <a:cs typeface="Arial" panose="020B0604020202020204" pitchFamily="34" charset="0"/>
              </a:defRPr>
            </a:lvl2pPr>
            <a:lvl3pPr marL="1144715" indent="-228943" defTabSz="926901">
              <a:defRPr>
                <a:solidFill>
                  <a:schemeClr val="tx1"/>
                </a:solidFill>
                <a:latin typeface="Arial Narrow" panose="020B0606020202030204" pitchFamily="34" charset="0"/>
                <a:cs typeface="Arial" panose="020B0604020202020204" pitchFamily="34" charset="0"/>
              </a:defRPr>
            </a:lvl3pPr>
            <a:lvl4pPr marL="1602600" indent="-228943" defTabSz="926901">
              <a:defRPr>
                <a:solidFill>
                  <a:schemeClr val="tx1"/>
                </a:solidFill>
                <a:latin typeface="Arial Narrow" panose="020B0606020202030204" pitchFamily="34" charset="0"/>
                <a:cs typeface="Arial" panose="020B0604020202020204" pitchFamily="34" charset="0"/>
              </a:defRPr>
            </a:lvl4pPr>
            <a:lvl5pPr marL="2060486" indent="-228943" defTabSz="926901">
              <a:defRPr>
                <a:solidFill>
                  <a:schemeClr val="tx1"/>
                </a:solidFill>
                <a:latin typeface="Arial Narrow" panose="020B0606020202030204" pitchFamily="34" charset="0"/>
                <a:cs typeface="Arial" panose="020B0604020202020204" pitchFamily="34" charset="0"/>
              </a:defRPr>
            </a:lvl5pPr>
            <a:lvl6pPr marL="2518372"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6258"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34144"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92029" indent="-228943" defTabSz="926901"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EDA80EF4-7087-4EB5-8291-D1E7570C19CE}"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dirty="0" smtClean="0"/>
              <a:t>It can be </a:t>
            </a:r>
            <a:r>
              <a:rPr lang="en-US" altLang="en-US" baseline="0" dirty="0" smtClean="0"/>
              <a:t>formative and summative</a:t>
            </a:r>
          </a:p>
          <a:p>
            <a:pPr eaLnBrk="1" hangingPunct="1"/>
            <a:r>
              <a:rPr lang="en-US" altLang="en-US" dirty="0" smtClean="0"/>
              <a:t>It can capture</a:t>
            </a:r>
            <a:r>
              <a:rPr lang="en-US" altLang="en-US" baseline="0" dirty="0" smtClean="0"/>
              <a:t> data for many stakeholders and uses</a:t>
            </a:r>
          </a:p>
          <a:p>
            <a:pPr eaLnBrk="1" hangingPunct="1"/>
            <a:r>
              <a:rPr lang="en-US" altLang="en-US" baseline="0" dirty="0" smtClean="0"/>
              <a:t>It can provide annual snaps shots, and track changes over time</a:t>
            </a:r>
          </a:p>
          <a:p>
            <a:pPr eaLnBrk="1" hangingPunct="1"/>
            <a:endParaRPr lang="en-US" altLang="en-US" baseline="0" dirty="0" smtClean="0"/>
          </a:p>
          <a:p>
            <a:pPr eaLnBrk="1" hangingPunct="1"/>
            <a:r>
              <a:rPr lang="en-US" altLang="en-US" baseline="0" dirty="0" smtClean="0"/>
              <a:t>That said, it probably shouldn’t do everything.</a:t>
            </a:r>
          </a:p>
          <a:p>
            <a:pPr eaLnBrk="1" hangingPunct="1"/>
            <a:r>
              <a:rPr lang="en-US" altLang="en-US" baseline="0" dirty="0" smtClean="0"/>
              <a:t>The best surveys are short and to the point</a:t>
            </a:r>
          </a:p>
          <a:p>
            <a:pPr eaLnBrk="1" hangingPunct="1"/>
            <a:r>
              <a:rPr lang="en-US" altLang="en-US" baseline="0" dirty="0" smtClean="0"/>
              <a:t>They require the respondent to answer questions quickly </a:t>
            </a:r>
          </a:p>
          <a:p>
            <a:pPr eaLnBrk="1" hangingPunct="1"/>
            <a:endParaRPr lang="en-US" altLang="en-US" baseline="0" dirty="0" smtClean="0"/>
          </a:p>
          <a:p>
            <a:pPr eaLnBrk="1" hangingPunct="1"/>
            <a:r>
              <a:rPr lang="en-US" altLang="en-US" baseline="0" dirty="0" smtClean="0"/>
              <a:t>The longer the survey the more likely you will get incomplete surveys</a:t>
            </a:r>
          </a:p>
          <a:p>
            <a:pPr eaLnBrk="1" hangingPunct="1"/>
            <a:endParaRPr lang="en-US" altLang="en-US" baseline="0" dirty="0" smtClean="0"/>
          </a:p>
          <a:p>
            <a:pPr eaLnBrk="1" hangingPunct="1"/>
            <a:r>
              <a:rPr lang="en-US" altLang="en-US" baseline="0" dirty="0" smtClean="0"/>
              <a:t>Keep it to once a year, and make sure you provide incentives, an entry to win a gift card to Fred Meyer goes a long way</a:t>
            </a:r>
            <a:endParaRPr lang="en-US" altLang="en-US" dirty="0" smtClean="0"/>
          </a:p>
        </p:txBody>
      </p:sp>
    </p:spTree>
    <p:extLst>
      <p:ext uri="{BB962C8B-B14F-4D97-AF65-F5344CB8AC3E}">
        <p14:creationId xmlns:p14="http://schemas.microsoft.com/office/powerpoint/2010/main" val="141661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06010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10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3463" y="952500"/>
            <a:ext cx="1885950" cy="1978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952500"/>
            <a:ext cx="5505450" cy="197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23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79623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1271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36382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450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571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49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535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2098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900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87862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1978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1825625"/>
            <a:ext cx="2014537" cy="4351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25"/>
            <a:ext cx="5891213"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348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7F5537-521E-4D9B-AB96-99E982160F84}" type="slidenum">
              <a:rPr lang="en-US" altLang="en-US"/>
              <a:pPr>
                <a:defRPr/>
              </a:pPr>
              <a:t>‹#›</a:t>
            </a:fld>
            <a:endParaRPr lang="en-US" altLang="en-US"/>
          </a:p>
        </p:txBody>
      </p:sp>
      <p:sp>
        <p:nvSpPr>
          <p:cNvPr id="5"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6" name="Rectangle 50"/>
          <p:cNvSpPr>
            <a:spLocks noGrp="1" noChangeArrowheads="1"/>
          </p:cNvSpPr>
          <p:nvPr>
            <p:ph type="dt" sz="half" idx="12"/>
          </p:nvPr>
        </p:nvSpPr>
        <p:spPr>
          <a:ln/>
        </p:spPr>
        <p:txBody>
          <a:bodyPr/>
          <a:lstStyle>
            <a:lvl1pPr>
              <a:defRPr/>
            </a:lvl1pPr>
          </a:lstStyle>
          <a:p>
            <a:pPr>
              <a:defRPr/>
            </a:pPr>
            <a:fld id="{1F203612-BCFD-42C0-9C3B-205E933A28B0}" type="datetime4">
              <a:rPr lang="en-US" altLang="en-US"/>
              <a:pPr>
                <a:defRPr/>
              </a:pPr>
              <a:t>March 31, 2016</a:t>
            </a:fld>
            <a:endParaRPr lang="en-US" altLang="en-US"/>
          </a:p>
        </p:txBody>
      </p:sp>
    </p:spTree>
    <p:extLst>
      <p:ext uri="{BB962C8B-B14F-4D97-AF65-F5344CB8AC3E}">
        <p14:creationId xmlns:p14="http://schemas.microsoft.com/office/powerpoint/2010/main" val="707313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3645840-A47D-4A68-8709-95D3E9710B38}" type="slidenum">
              <a:rPr lang="en-US" altLang="en-US"/>
              <a:pPr>
                <a:defRPr/>
              </a:pPr>
              <a:t>‹#›</a:t>
            </a:fld>
            <a:endParaRPr lang="en-US" altLang="en-US"/>
          </a:p>
        </p:txBody>
      </p:sp>
      <p:sp>
        <p:nvSpPr>
          <p:cNvPr id="5"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6" name="Rectangle 50"/>
          <p:cNvSpPr>
            <a:spLocks noGrp="1" noChangeArrowheads="1"/>
          </p:cNvSpPr>
          <p:nvPr>
            <p:ph type="dt" sz="half" idx="12"/>
          </p:nvPr>
        </p:nvSpPr>
        <p:spPr>
          <a:ln/>
        </p:spPr>
        <p:txBody>
          <a:bodyPr/>
          <a:lstStyle>
            <a:lvl1pPr>
              <a:defRPr/>
            </a:lvl1pPr>
          </a:lstStyle>
          <a:p>
            <a:pPr>
              <a:defRPr/>
            </a:pPr>
            <a:fld id="{B3831634-759F-4DBC-B586-6B4BE94B1B95}" type="datetime4">
              <a:rPr lang="en-US" altLang="en-US"/>
              <a:pPr>
                <a:defRPr/>
              </a:pPr>
              <a:t>March 31, 2016</a:t>
            </a:fld>
            <a:endParaRPr lang="en-US" altLang="en-US"/>
          </a:p>
        </p:txBody>
      </p:sp>
    </p:spTree>
    <p:extLst>
      <p:ext uri="{BB962C8B-B14F-4D97-AF65-F5344CB8AC3E}">
        <p14:creationId xmlns:p14="http://schemas.microsoft.com/office/powerpoint/2010/main" val="2749378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B2946D2-2155-47AE-B61C-5176CDF78951}" type="slidenum">
              <a:rPr lang="en-US" altLang="en-US"/>
              <a:pPr>
                <a:defRPr/>
              </a:pPr>
              <a:t>‹#›</a:t>
            </a:fld>
            <a:endParaRPr lang="en-US" altLang="en-US"/>
          </a:p>
        </p:txBody>
      </p:sp>
      <p:sp>
        <p:nvSpPr>
          <p:cNvPr id="5"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6" name="Rectangle 50"/>
          <p:cNvSpPr>
            <a:spLocks noGrp="1" noChangeArrowheads="1"/>
          </p:cNvSpPr>
          <p:nvPr>
            <p:ph type="dt" sz="half" idx="12"/>
          </p:nvPr>
        </p:nvSpPr>
        <p:spPr>
          <a:ln/>
        </p:spPr>
        <p:txBody>
          <a:bodyPr/>
          <a:lstStyle>
            <a:lvl1pPr>
              <a:defRPr/>
            </a:lvl1pPr>
          </a:lstStyle>
          <a:p>
            <a:pPr>
              <a:defRPr/>
            </a:pPr>
            <a:fld id="{E51EE08B-12F8-4AA6-A67C-153123381AF8}" type="datetime4">
              <a:rPr lang="en-US" altLang="en-US"/>
              <a:pPr>
                <a:defRPr/>
              </a:pPr>
              <a:t>March 31, 2016</a:t>
            </a:fld>
            <a:endParaRPr lang="en-US" altLang="en-US"/>
          </a:p>
        </p:txBody>
      </p:sp>
    </p:spTree>
    <p:extLst>
      <p:ext uri="{BB962C8B-B14F-4D97-AF65-F5344CB8AC3E}">
        <p14:creationId xmlns:p14="http://schemas.microsoft.com/office/powerpoint/2010/main" val="1717024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6725"/>
            <a:ext cx="4038600" cy="182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6725"/>
            <a:ext cx="4038600" cy="182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D2A08FC-C212-477F-9516-310F07AB2CBC}" type="slidenum">
              <a:rPr lang="en-US" altLang="en-US"/>
              <a:pPr>
                <a:defRPr/>
              </a:pPr>
              <a:t>‹#›</a:t>
            </a:fld>
            <a:endParaRPr lang="en-US" altLang="en-US"/>
          </a:p>
        </p:txBody>
      </p:sp>
      <p:sp>
        <p:nvSpPr>
          <p:cNvPr id="6"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7" name="Rectangle 50"/>
          <p:cNvSpPr>
            <a:spLocks noGrp="1" noChangeArrowheads="1"/>
          </p:cNvSpPr>
          <p:nvPr>
            <p:ph type="dt" sz="half" idx="12"/>
          </p:nvPr>
        </p:nvSpPr>
        <p:spPr>
          <a:ln/>
        </p:spPr>
        <p:txBody>
          <a:bodyPr/>
          <a:lstStyle>
            <a:lvl1pPr>
              <a:defRPr/>
            </a:lvl1pPr>
          </a:lstStyle>
          <a:p>
            <a:pPr>
              <a:defRPr/>
            </a:pPr>
            <a:fld id="{64DACB17-48F8-4E9A-9F20-A5720A7E1479}" type="datetime4">
              <a:rPr lang="en-US" altLang="en-US"/>
              <a:pPr>
                <a:defRPr/>
              </a:pPr>
              <a:t>March 31, 2016</a:t>
            </a:fld>
            <a:endParaRPr lang="en-US" altLang="en-US"/>
          </a:p>
        </p:txBody>
      </p:sp>
    </p:spTree>
    <p:extLst>
      <p:ext uri="{BB962C8B-B14F-4D97-AF65-F5344CB8AC3E}">
        <p14:creationId xmlns:p14="http://schemas.microsoft.com/office/powerpoint/2010/main" val="1580419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05D7A0B-DB1C-4042-B878-0B8EAABC1482}" type="slidenum">
              <a:rPr lang="en-US" altLang="en-US"/>
              <a:pPr>
                <a:defRPr/>
              </a:pPr>
              <a:t>‹#›</a:t>
            </a:fld>
            <a:endParaRPr lang="en-US" altLang="en-US"/>
          </a:p>
        </p:txBody>
      </p:sp>
      <p:sp>
        <p:nvSpPr>
          <p:cNvPr id="8"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9" name="Rectangle 50"/>
          <p:cNvSpPr>
            <a:spLocks noGrp="1" noChangeArrowheads="1"/>
          </p:cNvSpPr>
          <p:nvPr>
            <p:ph type="dt" sz="half" idx="12"/>
          </p:nvPr>
        </p:nvSpPr>
        <p:spPr>
          <a:ln/>
        </p:spPr>
        <p:txBody>
          <a:bodyPr/>
          <a:lstStyle>
            <a:lvl1pPr>
              <a:defRPr/>
            </a:lvl1pPr>
          </a:lstStyle>
          <a:p>
            <a:pPr>
              <a:defRPr/>
            </a:pPr>
            <a:fld id="{D28BEDC9-DBE8-4A12-A540-404B40E9B7A0}" type="datetime4">
              <a:rPr lang="en-US" altLang="en-US"/>
              <a:pPr>
                <a:defRPr/>
              </a:pPr>
              <a:t>March 31, 2016</a:t>
            </a:fld>
            <a:endParaRPr lang="en-US" altLang="en-US"/>
          </a:p>
        </p:txBody>
      </p:sp>
    </p:spTree>
    <p:extLst>
      <p:ext uri="{BB962C8B-B14F-4D97-AF65-F5344CB8AC3E}">
        <p14:creationId xmlns:p14="http://schemas.microsoft.com/office/powerpoint/2010/main" val="3557689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EC45F6-B6B0-49AE-BF94-1FC22DFF164D}" type="slidenum">
              <a:rPr lang="en-US" altLang="en-US"/>
              <a:pPr>
                <a:defRPr/>
              </a:pPr>
              <a:t>‹#›</a:t>
            </a:fld>
            <a:endParaRPr lang="en-US" altLang="en-US"/>
          </a:p>
        </p:txBody>
      </p:sp>
      <p:sp>
        <p:nvSpPr>
          <p:cNvPr id="4"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5" name="Rectangle 50"/>
          <p:cNvSpPr>
            <a:spLocks noGrp="1" noChangeArrowheads="1"/>
          </p:cNvSpPr>
          <p:nvPr>
            <p:ph type="dt" sz="half" idx="12"/>
          </p:nvPr>
        </p:nvSpPr>
        <p:spPr>
          <a:ln/>
        </p:spPr>
        <p:txBody>
          <a:bodyPr/>
          <a:lstStyle>
            <a:lvl1pPr>
              <a:defRPr/>
            </a:lvl1pPr>
          </a:lstStyle>
          <a:p>
            <a:pPr>
              <a:defRPr/>
            </a:pPr>
            <a:fld id="{7F25AC28-DC9E-431E-9997-35E2622F9E16}" type="datetime4">
              <a:rPr lang="en-US" altLang="en-US"/>
              <a:pPr>
                <a:defRPr/>
              </a:pPr>
              <a:t>March 31, 2016</a:t>
            </a:fld>
            <a:endParaRPr lang="en-US" altLang="en-US"/>
          </a:p>
        </p:txBody>
      </p:sp>
    </p:spTree>
    <p:extLst>
      <p:ext uri="{BB962C8B-B14F-4D97-AF65-F5344CB8AC3E}">
        <p14:creationId xmlns:p14="http://schemas.microsoft.com/office/powerpoint/2010/main" val="2236305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94DD1D-9BD3-401C-9418-44100030E369}" type="slidenum">
              <a:rPr lang="en-US" altLang="en-US"/>
              <a:pPr>
                <a:defRPr/>
              </a:pPr>
              <a:t>‹#›</a:t>
            </a:fld>
            <a:endParaRPr lang="en-US" altLang="en-US"/>
          </a:p>
        </p:txBody>
      </p:sp>
      <p:sp>
        <p:nvSpPr>
          <p:cNvPr id="3"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4" name="Rectangle 50"/>
          <p:cNvSpPr>
            <a:spLocks noGrp="1" noChangeArrowheads="1"/>
          </p:cNvSpPr>
          <p:nvPr>
            <p:ph type="dt" sz="half" idx="12"/>
          </p:nvPr>
        </p:nvSpPr>
        <p:spPr>
          <a:ln/>
        </p:spPr>
        <p:txBody>
          <a:bodyPr/>
          <a:lstStyle>
            <a:lvl1pPr>
              <a:defRPr/>
            </a:lvl1pPr>
          </a:lstStyle>
          <a:p>
            <a:pPr>
              <a:defRPr/>
            </a:pPr>
            <a:fld id="{6D495E08-3D0B-47B0-AAE4-5266BA8B6776}" type="datetime4">
              <a:rPr lang="en-US" altLang="en-US"/>
              <a:pPr>
                <a:defRPr/>
              </a:pPr>
              <a:t>March 31, 2016</a:t>
            </a:fld>
            <a:endParaRPr lang="en-US" altLang="en-US"/>
          </a:p>
        </p:txBody>
      </p:sp>
    </p:spTree>
    <p:extLst>
      <p:ext uri="{BB962C8B-B14F-4D97-AF65-F5344CB8AC3E}">
        <p14:creationId xmlns:p14="http://schemas.microsoft.com/office/powerpoint/2010/main" val="203098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002234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4A718D7-12AB-4267-855B-7DB7B075108D}" type="slidenum">
              <a:rPr lang="en-US" altLang="en-US"/>
              <a:pPr>
                <a:defRPr/>
              </a:pPr>
              <a:t>‹#›</a:t>
            </a:fld>
            <a:endParaRPr lang="en-US" altLang="en-US"/>
          </a:p>
        </p:txBody>
      </p:sp>
      <p:sp>
        <p:nvSpPr>
          <p:cNvPr id="6"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7" name="Rectangle 50"/>
          <p:cNvSpPr>
            <a:spLocks noGrp="1" noChangeArrowheads="1"/>
          </p:cNvSpPr>
          <p:nvPr>
            <p:ph type="dt" sz="half" idx="12"/>
          </p:nvPr>
        </p:nvSpPr>
        <p:spPr>
          <a:ln/>
        </p:spPr>
        <p:txBody>
          <a:bodyPr/>
          <a:lstStyle>
            <a:lvl1pPr>
              <a:defRPr/>
            </a:lvl1pPr>
          </a:lstStyle>
          <a:p>
            <a:pPr>
              <a:defRPr/>
            </a:pPr>
            <a:fld id="{EDBCE02B-9A6A-4B3E-AC4A-E751CA5C290E}" type="datetime4">
              <a:rPr lang="en-US" altLang="en-US"/>
              <a:pPr>
                <a:defRPr/>
              </a:pPr>
              <a:t>March 31, 2016</a:t>
            </a:fld>
            <a:endParaRPr lang="en-US" altLang="en-US"/>
          </a:p>
        </p:txBody>
      </p:sp>
    </p:spTree>
    <p:extLst>
      <p:ext uri="{BB962C8B-B14F-4D97-AF65-F5344CB8AC3E}">
        <p14:creationId xmlns:p14="http://schemas.microsoft.com/office/powerpoint/2010/main" val="3448976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DC449F2-F789-4F72-B54B-0C538F6DAF59}" type="slidenum">
              <a:rPr lang="en-US" altLang="en-US"/>
              <a:pPr>
                <a:defRPr/>
              </a:pPr>
              <a:t>‹#›</a:t>
            </a:fld>
            <a:endParaRPr lang="en-US" altLang="en-US"/>
          </a:p>
        </p:txBody>
      </p:sp>
      <p:sp>
        <p:nvSpPr>
          <p:cNvPr id="6"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7" name="Rectangle 50"/>
          <p:cNvSpPr>
            <a:spLocks noGrp="1" noChangeArrowheads="1"/>
          </p:cNvSpPr>
          <p:nvPr>
            <p:ph type="dt" sz="half" idx="12"/>
          </p:nvPr>
        </p:nvSpPr>
        <p:spPr>
          <a:ln/>
        </p:spPr>
        <p:txBody>
          <a:bodyPr/>
          <a:lstStyle>
            <a:lvl1pPr>
              <a:defRPr/>
            </a:lvl1pPr>
          </a:lstStyle>
          <a:p>
            <a:pPr>
              <a:defRPr/>
            </a:pPr>
            <a:fld id="{F7431A34-9643-4A23-986C-E33FBD08E601}" type="datetime4">
              <a:rPr lang="en-US" altLang="en-US"/>
              <a:pPr>
                <a:defRPr/>
              </a:pPr>
              <a:t>March 31, 2016</a:t>
            </a:fld>
            <a:endParaRPr lang="en-US" altLang="en-US"/>
          </a:p>
        </p:txBody>
      </p:sp>
    </p:spTree>
    <p:extLst>
      <p:ext uri="{BB962C8B-B14F-4D97-AF65-F5344CB8AC3E}">
        <p14:creationId xmlns:p14="http://schemas.microsoft.com/office/powerpoint/2010/main" val="198407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291E772-BDAE-4DDA-844B-D52A40BA684C}" type="slidenum">
              <a:rPr lang="en-US" altLang="en-US"/>
              <a:pPr>
                <a:defRPr/>
              </a:pPr>
              <a:t>‹#›</a:t>
            </a:fld>
            <a:endParaRPr lang="en-US" altLang="en-US"/>
          </a:p>
        </p:txBody>
      </p:sp>
      <p:sp>
        <p:nvSpPr>
          <p:cNvPr id="5"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6" name="Rectangle 50"/>
          <p:cNvSpPr>
            <a:spLocks noGrp="1" noChangeArrowheads="1"/>
          </p:cNvSpPr>
          <p:nvPr>
            <p:ph type="dt" sz="half" idx="12"/>
          </p:nvPr>
        </p:nvSpPr>
        <p:spPr>
          <a:ln/>
        </p:spPr>
        <p:txBody>
          <a:bodyPr/>
          <a:lstStyle>
            <a:lvl1pPr>
              <a:defRPr/>
            </a:lvl1pPr>
          </a:lstStyle>
          <a:p>
            <a:pPr>
              <a:defRPr/>
            </a:pPr>
            <a:fld id="{2FA75520-4238-491F-9BE9-E1BC6F70E3AF}" type="datetime4">
              <a:rPr lang="en-US" altLang="en-US"/>
              <a:pPr>
                <a:defRPr/>
              </a:pPr>
              <a:t>March 31, 2016</a:t>
            </a:fld>
            <a:endParaRPr lang="en-US" altLang="en-US"/>
          </a:p>
        </p:txBody>
      </p:sp>
    </p:spTree>
    <p:extLst>
      <p:ext uri="{BB962C8B-B14F-4D97-AF65-F5344CB8AC3E}">
        <p14:creationId xmlns:p14="http://schemas.microsoft.com/office/powerpoint/2010/main" val="2358820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2879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4213"/>
            <a:ext cx="6019800"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9B8E643-393D-42E9-A7A8-36F7C336DC23}" type="slidenum">
              <a:rPr lang="en-US" altLang="en-US"/>
              <a:pPr>
                <a:defRPr/>
              </a:pPr>
              <a:t>‹#›</a:t>
            </a:fld>
            <a:endParaRPr lang="en-US" altLang="en-US"/>
          </a:p>
        </p:txBody>
      </p:sp>
      <p:sp>
        <p:nvSpPr>
          <p:cNvPr id="5" name="Rectangle 49"/>
          <p:cNvSpPr>
            <a:spLocks noGrp="1" noChangeArrowheads="1"/>
          </p:cNvSpPr>
          <p:nvPr>
            <p:ph type="ftr" sz="quarter" idx="11"/>
          </p:nvPr>
        </p:nvSpPr>
        <p:spPr>
          <a:ln/>
        </p:spPr>
        <p:txBody>
          <a:bodyPr/>
          <a:lstStyle>
            <a:lvl1pPr>
              <a:defRPr/>
            </a:lvl1pPr>
          </a:lstStyle>
          <a:p>
            <a:pPr>
              <a:defRPr/>
            </a:pPr>
            <a:r>
              <a:rPr lang="en-US" altLang="en-US"/>
              <a:t>|     © 2011 Kaiser Foundation Health Plan, Inc. For internal use only.</a:t>
            </a:r>
          </a:p>
        </p:txBody>
      </p:sp>
      <p:sp>
        <p:nvSpPr>
          <p:cNvPr id="6" name="Rectangle 50"/>
          <p:cNvSpPr>
            <a:spLocks noGrp="1" noChangeArrowheads="1"/>
          </p:cNvSpPr>
          <p:nvPr>
            <p:ph type="dt" sz="half" idx="12"/>
          </p:nvPr>
        </p:nvSpPr>
        <p:spPr>
          <a:ln/>
        </p:spPr>
        <p:txBody>
          <a:bodyPr/>
          <a:lstStyle>
            <a:lvl1pPr>
              <a:defRPr/>
            </a:lvl1pPr>
          </a:lstStyle>
          <a:p>
            <a:pPr>
              <a:defRPr/>
            </a:pPr>
            <a:fld id="{9227FA10-47A3-4E50-8A22-F9748DEECA5E}" type="datetime4">
              <a:rPr lang="en-US" altLang="en-US"/>
              <a:pPr>
                <a:defRPr/>
              </a:pPr>
              <a:t>March 31, 2016</a:t>
            </a:fld>
            <a:endParaRPr lang="en-US" altLang="en-US"/>
          </a:p>
        </p:txBody>
      </p:sp>
    </p:spTree>
    <p:extLst>
      <p:ext uri="{BB962C8B-B14F-4D97-AF65-F5344CB8AC3E}">
        <p14:creationId xmlns:p14="http://schemas.microsoft.com/office/powerpoint/2010/main" val="180384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890590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0766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33513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635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0341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076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3695700" cy="133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3713" y="1600200"/>
            <a:ext cx="3695700" cy="1330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1435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095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27250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8693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4366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825625"/>
            <a:ext cx="2286000" cy="4351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825625"/>
            <a:ext cx="670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80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91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653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1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0336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4404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56" descr="thrive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49988" y="6249988"/>
            <a:ext cx="24542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0515" name="Picture 51" descr="blue2_titleba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09538"/>
            <a:ext cx="914241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42"/>
          <p:cNvSpPr>
            <a:spLocks noChangeShapeType="1"/>
          </p:cNvSpPr>
          <p:nvPr userDrawn="1"/>
        </p:nvSpPr>
        <p:spPr bwMode="gray">
          <a:xfrm>
            <a:off x="0" y="6172200"/>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70470" name="Rectangle 6"/>
          <p:cNvSpPr>
            <a:spLocks noGrp="1" noChangeArrowheads="1"/>
          </p:cNvSpPr>
          <p:nvPr>
            <p:ph type="body" idx="1"/>
          </p:nvPr>
        </p:nvSpPr>
        <p:spPr bwMode="gray">
          <a:xfrm>
            <a:off x="455613" y="1600200"/>
            <a:ext cx="75438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70471" name="Rectangle 7"/>
          <p:cNvSpPr>
            <a:spLocks noGrp="1" noChangeArrowheads="1"/>
          </p:cNvSpPr>
          <p:nvPr>
            <p:ph type="title"/>
          </p:nvPr>
        </p:nvSpPr>
        <p:spPr bwMode="gray">
          <a:xfrm>
            <a:off x="455613" y="952500"/>
            <a:ext cx="75438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1031" name="Line 40"/>
          <p:cNvSpPr>
            <a:spLocks noChangeShapeType="1"/>
          </p:cNvSpPr>
          <p:nvPr userDrawn="1"/>
        </p:nvSpPr>
        <p:spPr bwMode="gray">
          <a:xfrm>
            <a:off x="0" y="2166938"/>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470519" name="Picture 55" descr="SS04077_96-t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2179638"/>
            <a:ext cx="9144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70515"/>
                                        </p:tgtEl>
                                        <p:attrNameLst>
                                          <p:attrName>style.visibility</p:attrName>
                                        </p:attrNameLst>
                                      </p:cBhvr>
                                      <p:to>
                                        <p:strVal val="visible"/>
                                      </p:to>
                                    </p:set>
                                    <p:animEffect transition="in" filter="wipe(left)">
                                      <p:cBhvr>
                                        <p:cTn id="7" dur="1000"/>
                                        <p:tgtEl>
                                          <p:spTgt spid="1470515"/>
                                        </p:tgtEl>
                                      </p:cBhvr>
                                    </p:animEffect>
                                  </p:childTnLst>
                                </p:cTn>
                              </p:par>
                              <p:par>
                                <p:cTn id="8" presetID="22" presetClass="entr" presetSubtype="2" fill="hold" nodeType="withEffect">
                                  <p:stCondLst>
                                    <p:cond delay="0"/>
                                  </p:stCondLst>
                                  <p:childTnLst>
                                    <p:set>
                                      <p:cBhvr>
                                        <p:cTn id="9" dur="1" fill="hold">
                                          <p:stCondLst>
                                            <p:cond delay="0"/>
                                          </p:stCondLst>
                                        </p:cTn>
                                        <p:tgtEl>
                                          <p:spTgt spid="1470519"/>
                                        </p:tgtEl>
                                        <p:attrNameLst>
                                          <p:attrName>style.visibility</p:attrName>
                                        </p:attrNameLst>
                                      </p:cBhvr>
                                      <p:to>
                                        <p:strVal val="visible"/>
                                      </p:to>
                                    </p:set>
                                    <p:animEffect transition="in" filter="wipe(right)">
                                      <p:cBhvr>
                                        <p:cTn id="10" dur="1000"/>
                                        <p:tgtEl>
                                          <p:spTgt spid="147051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70471"/>
                                        </p:tgtEl>
                                        <p:attrNameLst>
                                          <p:attrName>style.visibility</p:attrName>
                                        </p:attrNameLst>
                                      </p:cBhvr>
                                      <p:to>
                                        <p:strVal val="visible"/>
                                      </p:to>
                                    </p:set>
                                    <p:animEffect transition="in" filter="fade">
                                      <p:cBhvr>
                                        <p:cTn id="13" dur="500"/>
                                        <p:tgtEl>
                                          <p:spTgt spid="147047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70470">
                                            <p:txEl>
                                              <p:pRg st="0" end="0"/>
                                            </p:txEl>
                                          </p:spTgt>
                                        </p:tgtEl>
                                        <p:attrNameLst>
                                          <p:attrName>style.visibility</p:attrName>
                                        </p:attrNameLst>
                                      </p:cBhvr>
                                      <p:to>
                                        <p:strVal val="visible"/>
                                      </p:to>
                                    </p:set>
                                    <p:animEffect transition="in" filter="fade">
                                      <p:cBhvr>
                                        <p:cTn id="16" dur="500"/>
                                        <p:tgtEl>
                                          <p:spTgt spid="147047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70470">
                                            <p:txEl>
                                              <p:pRg st="1" end="1"/>
                                            </p:txEl>
                                          </p:spTgt>
                                        </p:tgtEl>
                                        <p:attrNameLst>
                                          <p:attrName>style.visibility</p:attrName>
                                        </p:attrNameLst>
                                      </p:cBhvr>
                                      <p:to>
                                        <p:strVal val="visible"/>
                                      </p:to>
                                    </p:set>
                                    <p:animEffect transition="in" filter="fade">
                                      <p:cBhvr>
                                        <p:cTn id="19" dur="500"/>
                                        <p:tgtEl>
                                          <p:spTgt spid="1470470">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0470">
                                            <p:txEl>
                                              <p:pRg st="2" end="2"/>
                                            </p:txEl>
                                          </p:spTgt>
                                        </p:tgtEl>
                                        <p:attrNameLst>
                                          <p:attrName>style.visibility</p:attrName>
                                        </p:attrNameLst>
                                      </p:cBhvr>
                                      <p:to>
                                        <p:strVal val="visible"/>
                                      </p:to>
                                    </p:set>
                                    <p:animEffect transition="in" filter="fade">
                                      <p:cBhvr>
                                        <p:cTn id="22" dur="500"/>
                                        <p:tgtEl>
                                          <p:spTgt spid="1470470">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70470">
                                            <p:txEl>
                                              <p:pRg st="3" end="3"/>
                                            </p:txEl>
                                          </p:spTgt>
                                        </p:tgtEl>
                                        <p:attrNameLst>
                                          <p:attrName>style.visibility</p:attrName>
                                        </p:attrNameLst>
                                      </p:cBhvr>
                                      <p:to>
                                        <p:strVal val="visible"/>
                                      </p:to>
                                    </p:set>
                                    <p:animEffect transition="in" filter="fade">
                                      <p:cBhvr>
                                        <p:cTn id="25" dur="500"/>
                                        <p:tgtEl>
                                          <p:spTgt spid="1470470">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70470">
                                            <p:txEl>
                                              <p:pRg st="4" end="4"/>
                                            </p:txEl>
                                          </p:spTgt>
                                        </p:tgtEl>
                                        <p:attrNameLst>
                                          <p:attrName>style.visibility</p:attrName>
                                        </p:attrNameLst>
                                      </p:cBhvr>
                                      <p:to>
                                        <p:strVal val="visible"/>
                                      </p:to>
                                    </p:set>
                                    <p:animEffect transition="in" filter="fade">
                                      <p:cBhvr>
                                        <p:cTn id="28" dur="500"/>
                                        <p:tgtEl>
                                          <p:spTgt spid="14704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70" grpId="0" build="p">
        <p:tmplLst>
          <p:tmpl lvl="1">
            <p:tnLst>
              <p:par>
                <p:cTn presetID="10" presetClass="entr" presetSubtype="0" fill="hold" nodeType="withEffect">
                  <p:stCondLst>
                    <p:cond delay="50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Lst>
      </p:bldP>
      <p:bldP spid="1470471" grpId="0"/>
    </p:bldLst>
  </p:timing>
  <p:txStyles>
    <p:titleStyle>
      <a:lvl1pPr algn="l" rtl="0" eaLnBrk="0" fontAlgn="base" hangingPunct="0">
        <a:lnSpc>
          <a:spcPct val="90000"/>
        </a:lnSpc>
        <a:spcBef>
          <a:spcPct val="30000"/>
        </a:spcBef>
        <a:spcAft>
          <a:spcPct val="0"/>
        </a:spcAft>
        <a:defRPr sz="3400" b="1" kern="1200">
          <a:solidFill>
            <a:schemeClr val="bg1"/>
          </a:solidFill>
          <a:latin typeface="+mj-lt"/>
          <a:ea typeface="+mj-ea"/>
          <a:cs typeface="+mj-cs"/>
        </a:defRPr>
      </a:lvl1pPr>
      <a:lvl2pPr algn="l" rtl="0" eaLnBrk="0" fontAlgn="base" hangingPunct="0">
        <a:lnSpc>
          <a:spcPct val="90000"/>
        </a:lnSpc>
        <a:spcBef>
          <a:spcPct val="30000"/>
        </a:spcBef>
        <a:spcAft>
          <a:spcPct val="0"/>
        </a:spcAft>
        <a:defRPr sz="3400" b="1">
          <a:solidFill>
            <a:schemeClr val="bg1"/>
          </a:solidFill>
          <a:latin typeface="Arial Narrow" panose="020B0606020202030204" pitchFamily="34" charset="0"/>
          <a:cs typeface="Arial" panose="020B0604020202020204" pitchFamily="34" charset="0"/>
        </a:defRPr>
      </a:lvl2pPr>
      <a:lvl3pPr algn="l" rtl="0" eaLnBrk="0" fontAlgn="base" hangingPunct="0">
        <a:lnSpc>
          <a:spcPct val="90000"/>
        </a:lnSpc>
        <a:spcBef>
          <a:spcPct val="30000"/>
        </a:spcBef>
        <a:spcAft>
          <a:spcPct val="0"/>
        </a:spcAft>
        <a:defRPr sz="3400" b="1">
          <a:solidFill>
            <a:schemeClr val="bg1"/>
          </a:solidFill>
          <a:latin typeface="Arial Narrow" panose="020B0606020202030204" pitchFamily="34" charset="0"/>
          <a:cs typeface="Arial" panose="020B0604020202020204" pitchFamily="34" charset="0"/>
        </a:defRPr>
      </a:lvl3pPr>
      <a:lvl4pPr algn="l" rtl="0" eaLnBrk="0" fontAlgn="base" hangingPunct="0">
        <a:lnSpc>
          <a:spcPct val="90000"/>
        </a:lnSpc>
        <a:spcBef>
          <a:spcPct val="30000"/>
        </a:spcBef>
        <a:spcAft>
          <a:spcPct val="0"/>
        </a:spcAft>
        <a:defRPr sz="3400" b="1">
          <a:solidFill>
            <a:schemeClr val="bg1"/>
          </a:solidFill>
          <a:latin typeface="Arial Narrow" panose="020B0606020202030204" pitchFamily="34" charset="0"/>
          <a:cs typeface="Arial" panose="020B0604020202020204" pitchFamily="34" charset="0"/>
        </a:defRPr>
      </a:lvl4pPr>
      <a:lvl5pPr algn="l" rtl="0" eaLnBrk="0" fontAlgn="base" hangingPunct="0">
        <a:lnSpc>
          <a:spcPct val="90000"/>
        </a:lnSpc>
        <a:spcBef>
          <a:spcPct val="30000"/>
        </a:spcBef>
        <a:spcAft>
          <a:spcPct val="0"/>
        </a:spcAft>
        <a:defRPr sz="3400" b="1">
          <a:solidFill>
            <a:schemeClr val="bg1"/>
          </a:solidFill>
          <a:latin typeface="Arial Narrow" panose="020B0606020202030204" pitchFamily="34" charset="0"/>
          <a:cs typeface="Arial" panose="020B0604020202020204" pitchFamily="34" charset="0"/>
        </a:defRPr>
      </a:lvl5pPr>
      <a:lvl6pPr marL="457200" algn="l" rtl="0" fontAlgn="base">
        <a:lnSpc>
          <a:spcPct val="90000"/>
        </a:lnSpc>
        <a:spcBef>
          <a:spcPct val="30000"/>
        </a:spcBef>
        <a:spcAft>
          <a:spcPct val="0"/>
        </a:spcAft>
        <a:defRPr sz="3400" b="1">
          <a:solidFill>
            <a:schemeClr val="bg1"/>
          </a:solidFill>
          <a:latin typeface="Arial Narrow" panose="020B0606020202030204" pitchFamily="34" charset="0"/>
          <a:cs typeface="Arial" panose="020B0604020202020204" pitchFamily="34" charset="0"/>
        </a:defRPr>
      </a:lvl6pPr>
      <a:lvl7pPr marL="914400" algn="l" rtl="0" fontAlgn="base">
        <a:lnSpc>
          <a:spcPct val="90000"/>
        </a:lnSpc>
        <a:spcBef>
          <a:spcPct val="30000"/>
        </a:spcBef>
        <a:spcAft>
          <a:spcPct val="0"/>
        </a:spcAft>
        <a:defRPr sz="3400" b="1">
          <a:solidFill>
            <a:schemeClr val="bg1"/>
          </a:solidFill>
          <a:latin typeface="Arial Narrow" panose="020B0606020202030204" pitchFamily="34" charset="0"/>
          <a:cs typeface="Arial" panose="020B0604020202020204" pitchFamily="34" charset="0"/>
        </a:defRPr>
      </a:lvl7pPr>
      <a:lvl8pPr marL="1371600" algn="l" rtl="0" fontAlgn="base">
        <a:lnSpc>
          <a:spcPct val="90000"/>
        </a:lnSpc>
        <a:spcBef>
          <a:spcPct val="30000"/>
        </a:spcBef>
        <a:spcAft>
          <a:spcPct val="0"/>
        </a:spcAft>
        <a:defRPr sz="3400" b="1">
          <a:solidFill>
            <a:schemeClr val="bg1"/>
          </a:solidFill>
          <a:latin typeface="Arial Narrow" panose="020B0606020202030204" pitchFamily="34" charset="0"/>
          <a:cs typeface="Arial" panose="020B0604020202020204" pitchFamily="34" charset="0"/>
        </a:defRPr>
      </a:lvl8pPr>
      <a:lvl9pPr marL="1828800" algn="l" rtl="0" fontAlgn="base">
        <a:lnSpc>
          <a:spcPct val="90000"/>
        </a:lnSpc>
        <a:spcBef>
          <a:spcPct val="30000"/>
        </a:spcBef>
        <a:spcAft>
          <a:spcPct val="0"/>
        </a:spcAft>
        <a:defRPr sz="3400" b="1">
          <a:solidFill>
            <a:schemeClr val="bg1"/>
          </a:solidFill>
          <a:latin typeface="Arial Narrow" panose="020B0606020202030204" pitchFamily="34" charset="0"/>
          <a:cs typeface="Arial" panose="020B0604020202020204" pitchFamily="34" charset="0"/>
        </a:defRPr>
      </a:lvl9pPr>
    </p:titleStyle>
    <p:bodyStyle>
      <a:lvl1pPr marL="285750" indent="-285750" algn="l" rtl="0" eaLnBrk="0" fontAlgn="base" hangingPunct="0">
        <a:lnSpc>
          <a:spcPct val="90000"/>
        </a:lnSpc>
        <a:spcBef>
          <a:spcPct val="0"/>
        </a:spcBef>
        <a:spcAft>
          <a:spcPct val="0"/>
        </a:spcAft>
        <a:buClr>
          <a:schemeClr val="tx2"/>
        </a:buClr>
        <a:buFont typeface="Wingdings" panose="05000000000000000000" pitchFamily="2" charset="2"/>
        <a:defRPr kern="1200">
          <a:solidFill>
            <a:schemeClr val="bg1"/>
          </a:solidFill>
          <a:latin typeface="+mn-lt"/>
          <a:ea typeface="+mn-ea"/>
          <a:cs typeface="+mn-cs"/>
        </a:defRPr>
      </a:lvl1pPr>
      <a:lvl2pPr marL="742950" indent="-285750" algn="l" rtl="0" eaLnBrk="0" fontAlgn="base" hangingPunct="0">
        <a:lnSpc>
          <a:spcPct val="90000"/>
        </a:lnSpc>
        <a:spcBef>
          <a:spcPct val="0"/>
        </a:spcBef>
        <a:spcAft>
          <a:spcPct val="0"/>
        </a:spcAft>
        <a:buClr>
          <a:schemeClr val="tx2"/>
        </a:buClr>
        <a:buFont typeface="Wingdings" panose="05000000000000000000" pitchFamily="2" charset="2"/>
        <a:defRPr kern="1200">
          <a:solidFill>
            <a:schemeClr val="bg1"/>
          </a:solidFill>
          <a:latin typeface="+mn-lt"/>
          <a:ea typeface="+mn-ea"/>
          <a:cs typeface="+mn-cs"/>
        </a:defRPr>
      </a:lvl2pPr>
      <a:lvl3pPr marL="1143000" indent="-228600" algn="l" rtl="0" eaLnBrk="0" fontAlgn="base" hangingPunct="0">
        <a:lnSpc>
          <a:spcPct val="90000"/>
        </a:lnSpc>
        <a:spcBef>
          <a:spcPct val="0"/>
        </a:spcBef>
        <a:spcAft>
          <a:spcPct val="0"/>
        </a:spcAft>
        <a:buClr>
          <a:schemeClr val="tx2"/>
        </a:buClr>
        <a:buFont typeface="Wingdings" panose="05000000000000000000" pitchFamily="2" charset="2"/>
        <a:defRPr kern="1200">
          <a:solidFill>
            <a:schemeClr val="bg1"/>
          </a:solidFill>
          <a:latin typeface="+mn-lt"/>
          <a:ea typeface="+mn-ea"/>
          <a:cs typeface="+mn-cs"/>
        </a:defRPr>
      </a:lvl3pPr>
      <a:lvl4pPr marL="1600200" indent="-228600" algn="l" rtl="0" eaLnBrk="0" fontAlgn="base" hangingPunct="0">
        <a:lnSpc>
          <a:spcPct val="90000"/>
        </a:lnSpc>
        <a:spcBef>
          <a:spcPct val="0"/>
        </a:spcBef>
        <a:spcAft>
          <a:spcPct val="0"/>
        </a:spcAft>
        <a:buClr>
          <a:schemeClr val="tx2"/>
        </a:buClr>
        <a:buFont typeface="Wingdings" panose="05000000000000000000" pitchFamily="2" charset="2"/>
        <a:defRPr kern="1200">
          <a:solidFill>
            <a:schemeClr val="bg1"/>
          </a:solidFill>
          <a:latin typeface="+mn-lt"/>
          <a:ea typeface="+mn-ea"/>
          <a:cs typeface="+mn-cs"/>
        </a:defRPr>
      </a:lvl4pPr>
      <a:lvl5pPr marL="2057400" indent="-228600" algn="l" rtl="0" eaLnBrk="0" fontAlgn="base" hangingPunct="0">
        <a:lnSpc>
          <a:spcPct val="90000"/>
        </a:lnSpc>
        <a:spcBef>
          <a:spcPct val="0"/>
        </a:spcBef>
        <a:spcAft>
          <a:spcPct val="0"/>
        </a:spcAft>
        <a:buClr>
          <a:schemeClr val="tx2"/>
        </a:buClr>
        <a:buFont typeface="Wingdings" panose="05000000000000000000" pitchFamily="2" charset="2"/>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lue_large_segue_ba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25" y="109538"/>
            <a:ext cx="9153525" cy="651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3"/>
          <p:cNvGrpSpPr>
            <a:grpSpLocks/>
          </p:cNvGrpSpPr>
          <p:nvPr userDrawn="1"/>
        </p:nvGrpSpPr>
        <p:grpSpPr bwMode="auto">
          <a:xfrm>
            <a:off x="-9525" y="4513263"/>
            <a:ext cx="9153525" cy="2232025"/>
            <a:chOff x="0" y="2598"/>
            <a:chExt cx="5760" cy="1290"/>
          </a:xfrm>
        </p:grpSpPr>
        <p:sp>
          <p:nvSpPr>
            <p:cNvPr id="3077" name="Rectangle 4"/>
            <p:cNvSpPr>
              <a:spLocks noChangeArrowheads="1"/>
            </p:cNvSpPr>
            <p:nvPr/>
          </p:nvSpPr>
          <p:spPr bwMode="gray">
            <a:xfrm>
              <a:off x="0" y="2598"/>
              <a:ext cx="5760" cy="1290"/>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Narrow" panose="020B0606020202030204" pitchFamily="34" charset="0"/>
                  <a:cs typeface="Arial" panose="020B0604020202020204" pitchFamily="34" charset="0"/>
                </a:defRPr>
              </a:lvl1pPr>
              <a:lvl2pPr marL="742950" indent="-285750" algn="ctr">
                <a:defRPr>
                  <a:solidFill>
                    <a:schemeClr val="tx1"/>
                  </a:solidFill>
                  <a:latin typeface="Arial Narrow" panose="020B0606020202030204" pitchFamily="34" charset="0"/>
                  <a:cs typeface="Arial" panose="020B0604020202020204" pitchFamily="34" charset="0"/>
                </a:defRPr>
              </a:lvl2pPr>
              <a:lvl3pPr marL="1143000" indent="-228600" algn="ctr">
                <a:defRPr>
                  <a:solidFill>
                    <a:schemeClr val="tx1"/>
                  </a:solidFill>
                  <a:latin typeface="Arial Narrow" panose="020B0606020202030204" pitchFamily="34" charset="0"/>
                  <a:cs typeface="Arial" panose="020B0604020202020204" pitchFamily="34" charset="0"/>
                </a:defRPr>
              </a:lvl3pPr>
              <a:lvl4pPr marL="1600200" indent="-228600" algn="ctr">
                <a:defRPr>
                  <a:solidFill>
                    <a:schemeClr val="tx1"/>
                  </a:solidFill>
                  <a:latin typeface="Arial Narrow" panose="020B0606020202030204" pitchFamily="34" charset="0"/>
                  <a:cs typeface="Arial" panose="020B0604020202020204" pitchFamily="34" charset="0"/>
                </a:defRPr>
              </a:lvl4pPr>
              <a:lvl5pPr marL="2057400" indent="-228600" algn="ctr">
                <a:defRPr>
                  <a:solidFill>
                    <a:schemeClr val="tx1"/>
                  </a:solidFill>
                  <a:latin typeface="Arial Narrow" panose="020B060602020203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defRPr/>
              </a:pPr>
              <a:endParaRPr lang="en-US" altLang="en-US" smtClean="0"/>
            </a:p>
          </p:txBody>
        </p:sp>
        <p:sp>
          <p:nvSpPr>
            <p:cNvPr id="2054" name="Line 5"/>
            <p:cNvSpPr>
              <a:spLocks noChangeShapeType="1"/>
            </p:cNvSpPr>
            <p:nvPr/>
          </p:nvSpPr>
          <p:spPr bwMode="gray">
            <a:xfrm>
              <a:off x="0" y="2598"/>
              <a:ext cx="576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55" name="Line 6"/>
            <p:cNvSpPr>
              <a:spLocks noChangeShapeType="1"/>
            </p:cNvSpPr>
            <p:nvPr userDrawn="1"/>
          </p:nvSpPr>
          <p:spPr bwMode="gray">
            <a:xfrm>
              <a:off x="0" y="3888"/>
              <a:ext cx="576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595399" name="Rectangle 7"/>
          <p:cNvSpPr>
            <a:spLocks noGrp="1" noChangeArrowheads="1"/>
          </p:cNvSpPr>
          <p:nvPr>
            <p:ph type="title"/>
          </p:nvPr>
        </p:nvSpPr>
        <p:spPr bwMode="gray">
          <a:xfrm>
            <a:off x="457200" y="3619500"/>
            <a:ext cx="75438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595399"/>
                                        </p:tgtEl>
                                        <p:attrNameLst>
                                          <p:attrName>style.visibility</p:attrName>
                                        </p:attrNameLst>
                                      </p:cBhvr>
                                      <p:to>
                                        <p:strVal val="visible"/>
                                      </p:to>
                                    </p:set>
                                    <p:animEffect transition="in" filter="fade">
                                      <p:cBhvr>
                                        <p:cTn id="7" dur="500"/>
                                        <p:tgtEl>
                                          <p:spTgt spid="1595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5399" grpId="0"/>
    </p:bldLst>
  </p:timing>
  <p:txStyles>
    <p:titleStyle>
      <a:lvl1pPr algn="l" rtl="0" eaLnBrk="0" fontAlgn="base" hangingPunct="0">
        <a:lnSpc>
          <a:spcPct val="90000"/>
        </a:lnSpc>
        <a:spcBef>
          <a:spcPct val="0"/>
        </a:spcBef>
        <a:spcAft>
          <a:spcPct val="0"/>
        </a:spcAft>
        <a:defRPr sz="34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400" b="1">
          <a:solidFill>
            <a:schemeClr val="bg1"/>
          </a:solidFill>
          <a:latin typeface="Arial Narrow" panose="020B0606020202030204" pitchFamily="34" charset="0"/>
          <a:cs typeface="Arial" panose="020B0604020202020204" pitchFamily="34" charset="0"/>
        </a:defRPr>
      </a:lvl2pPr>
      <a:lvl3pPr algn="l" rtl="0" eaLnBrk="0" fontAlgn="base" hangingPunct="0">
        <a:lnSpc>
          <a:spcPct val="90000"/>
        </a:lnSpc>
        <a:spcBef>
          <a:spcPct val="0"/>
        </a:spcBef>
        <a:spcAft>
          <a:spcPct val="0"/>
        </a:spcAft>
        <a:defRPr sz="3400" b="1">
          <a:solidFill>
            <a:schemeClr val="bg1"/>
          </a:solidFill>
          <a:latin typeface="Arial Narrow" panose="020B0606020202030204" pitchFamily="34" charset="0"/>
          <a:cs typeface="Arial" panose="020B0604020202020204" pitchFamily="34" charset="0"/>
        </a:defRPr>
      </a:lvl3pPr>
      <a:lvl4pPr algn="l" rtl="0" eaLnBrk="0" fontAlgn="base" hangingPunct="0">
        <a:lnSpc>
          <a:spcPct val="90000"/>
        </a:lnSpc>
        <a:spcBef>
          <a:spcPct val="0"/>
        </a:spcBef>
        <a:spcAft>
          <a:spcPct val="0"/>
        </a:spcAft>
        <a:defRPr sz="3400" b="1">
          <a:solidFill>
            <a:schemeClr val="bg1"/>
          </a:solidFill>
          <a:latin typeface="Arial Narrow" panose="020B0606020202030204" pitchFamily="34" charset="0"/>
          <a:cs typeface="Arial" panose="020B0604020202020204" pitchFamily="34" charset="0"/>
        </a:defRPr>
      </a:lvl4pPr>
      <a:lvl5pPr algn="l" rtl="0" eaLnBrk="0" fontAlgn="base" hangingPunct="0">
        <a:lnSpc>
          <a:spcPct val="90000"/>
        </a:lnSpc>
        <a:spcBef>
          <a:spcPct val="0"/>
        </a:spcBef>
        <a:spcAft>
          <a:spcPct val="0"/>
        </a:spcAft>
        <a:defRPr sz="3400" b="1">
          <a:solidFill>
            <a:schemeClr val="bg1"/>
          </a:solidFill>
          <a:latin typeface="Arial Narrow" panose="020B0606020202030204" pitchFamily="34" charset="0"/>
          <a:cs typeface="Arial" panose="020B0604020202020204" pitchFamily="34" charset="0"/>
        </a:defRPr>
      </a:lvl5pPr>
      <a:lvl6pPr marL="457200" algn="l" rtl="0" fontAlgn="base">
        <a:lnSpc>
          <a:spcPct val="90000"/>
        </a:lnSpc>
        <a:spcBef>
          <a:spcPct val="0"/>
        </a:spcBef>
        <a:spcAft>
          <a:spcPct val="0"/>
        </a:spcAft>
        <a:defRPr sz="3400" b="1">
          <a:solidFill>
            <a:schemeClr val="bg1"/>
          </a:solidFill>
          <a:latin typeface="Arial Narrow" panose="020B0606020202030204" pitchFamily="34" charset="0"/>
          <a:cs typeface="Arial" panose="020B0604020202020204" pitchFamily="34" charset="0"/>
        </a:defRPr>
      </a:lvl6pPr>
      <a:lvl7pPr marL="914400" algn="l" rtl="0" fontAlgn="base">
        <a:lnSpc>
          <a:spcPct val="90000"/>
        </a:lnSpc>
        <a:spcBef>
          <a:spcPct val="0"/>
        </a:spcBef>
        <a:spcAft>
          <a:spcPct val="0"/>
        </a:spcAft>
        <a:defRPr sz="3400" b="1">
          <a:solidFill>
            <a:schemeClr val="bg1"/>
          </a:solidFill>
          <a:latin typeface="Arial Narrow" panose="020B0606020202030204" pitchFamily="34" charset="0"/>
          <a:cs typeface="Arial" panose="020B0604020202020204" pitchFamily="34" charset="0"/>
        </a:defRPr>
      </a:lvl7pPr>
      <a:lvl8pPr marL="1371600" algn="l" rtl="0" fontAlgn="base">
        <a:lnSpc>
          <a:spcPct val="90000"/>
        </a:lnSpc>
        <a:spcBef>
          <a:spcPct val="0"/>
        </a:spcBef>
        <a:spcAft>
          <a:spcPct val="0"/>
        </a:spcAft>
        <a:defRPr sz="3400" b="1">
          <a:solidFill>
            <a:schemeClr val="bg1"/>
          </a:solidFill>
          <a:latin typeface="Arial Narrow" panose="020B0606020202030204" pitchFamily="34" charset="0"/>
          <a:cs typeface="Arial" panose="020B0604020202020204" pitchFamily="34" charset="0"/>
        </a:defRPr>
      </a:lvl8pPr>
      <a:lvl9pPr marL="1828800" algn="l" rtl="0" fontAlgn="base">
        <a:lnSpc>
          <a:spcPct val="90000"/>
        </a:lnSpc>
        <a:spcBef>
          <a:spcPct val="0"/>
        </a:spcBef>
        <a:spcAft>
          <a:spcPct val="0"/>
        </a:spcAft>
        <a:defRPr sz="3400" b="1">
          <a:solidFill>
            <a:schemeClr val="bg1"/>
          </a:solidFill>
          <a:latin typeface="Arial Narrow" panose="020B060602020203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074" name="Picture 52" descr="thrive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49988" y="6249988"/>
            <a:ext cx="24542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8" descr="blue2_thi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75" y="0"/>
            <a:ext cx="915987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title"/>
          </p:nvPr>
        </p:nvSpPr>
        <p:spPr bwMode="gray">
          <a:xfrm>
            <a:off x="457200" y="684213"/>
            <a:ext cx="82296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 style</a:t>
            </a:r>
          </a:p>
        </p:txBody>
      </p:sp>
      <p:sp>
        <p:nvSpPr>
          <p:cNvPr id="3077" name="Rectangle 4"/>
          <p:cNvSpPr>
            <a:spLocks noGrp="1" noChangeArrowheads="1"/>
          </p:cNvSpPr>
          <p:nvPr>
            <p:ph type="body" idx="1"/>
          </p:nvPr>
        </p:nvSpPr>
        <p:spPr bwMode="gray">
          <a:xfrm>
            <a:off x="457200" y="1736725"/>
            <a:ext cx="8229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29862" name="Rectangle 6"/>
          <p:cNvSpPr>
            <a:spLocks noGrp="1" noChangeArrowheads="1"/>
          </p:cNvSpPr>
          <p:nvPr>
            <p:ph type="sldNum" sz="quarter" idx="4"/>
          </p:nvPr>
        </p:nvSpPr>
        <p:spPr bwMode="gray">
          <a:xfrm>
            <a:off x="76200" y="6477000"/>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eaLnBrk="1" hangingPunct="1">
              <a:defRPr sz="900">
                <a:solidFill>
                  <a:srgbClr val="414636"/>
                </a:solidFill>
                <a:cs typeface="+mn-cs"/>
              </a:defRPr>
            </a:lvl1pPr>
          </a:lstStyle>
          <a:p>
            <a:pPr>
              <a:defRPr/>
            </a:pPr>
            <a:fld id="{E3BF0A4A-37D4-4FB8-8F63-BE4CE40F31DA}" type="slidenum">
              <a:rPr lang="en-US" altLang="en-US"/>
              <a:pPr>
                <a:defRPr/>
              </a:pPr>
              <a:t>‹#›</a:t>
            </a:fld>
            <a:endParaRPr lang="en-US" altLang="en-US"/>
          </a:p>
        </p:txBody>
      </p:sp>
      <p:sp>
        <p:nvSpPr>
          <p:cNvPr id="1529905" name="Rectangle 49"/>
          <p:cNvSpPr>
            <a:spLocks noGrp="1" noChangeArrowheads="1"/>
          </p:cNvSpPr>
          <p:nvPr>
            <p:ph type="ftr" sz="quarter" idx="3"/>
          </p:nvPr>
        </p:nvSpPr>
        <p:spPr bwMode="gray">
          <a:xfrm>
            <a:off x="1428750" y="6477000"/>
            <a:ext cx="4448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eaLnBrk="1" hangingPunct="1">
              <a:defRPr sz="900">
                <a:solidFill>
                  <a:schemeClr val="bg2"/>
                </a:solidFill>
                <a:cs typeface="+mn-cs"/>
              </a:defRPr>
            </a:lvl1pPr>
          </a:lstStyle>
          <a:p>
            <a:pPr>
              <a:defRPr/>
            </a:pPr>
            <a:r>
              <a:rPr lang="en-US" altLang="en-US"/>
              <a:t>|     © 2011 Kaiser Foundation Health Plan, Inc. For internal use only.</a:t>
            </a:r>
          </a:p>
        </p:txBody>
      </p:sp>
      <p:sp>
        <p:nvSpPr>
          <p:cNvPr id="1529906" name="Rectangle 50"/>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eaLnBrk="1" hangingPunct="1">
              <a:defRPr sz="900">
                <a:solidFill>
                  <a:schemeClr val="bg2"/>
                </a:solidFill>
                <a:cs typeface="+mn-cs"/>
              </a:defRPr>
            </a:lvl1pPr>
          </a:lstStyle>
          <a:p>
            <a:pPr>
              <a:defRPr/>
            </a:pPr>
            <a:fld id="{673C37F3-4F8F-47D8-A8B1-0F23F911AE24}" type="datetime4">
              <a:rPr lang="en-US" altLang="en-US"/>
              <a:pPr>
                <a:defRPr/>
              </a:pPr>
              <a:t>March 31, 2016</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3400" b="1" kern="1200">
          <a:solidFill>
            <a:srgbClr val="216A8B"/>
          </a:solidFill>
          <a:latin typeface="+mj-lt"/>
          <a:ea typeface="+mj-ea"/>
          <a:cs typeface="+mj-cs"/>
        </a:defRPr>
      </a:lvl1pPr>
      <a:lvl2pPr algn="l" rtl="0" eaLnBrk="0" fontAlgn="base" hangingPunct="0">
        <a:lnSpc>
          <a:spcPct val="90000"/>
        </a:lnSpc>
        <a:spcBef>
          <a:spcPct val="0"/>
        </a:spcBef>
        <a:spcAft>
          <a:spcPct val="0"/>
        </a:spcAft>
        <a:defRPr sz="3400" b="1">
          <a:solidFill>
            <a:srgbClr val="216A8B"/>
          </a:solidFill>
          <a:latin typeface="Arial Narrow" panose="020B0606020202030204" pitchFamily="34" charset="0"/>
          <a:cs typeface="Arial" panose="020B0604020202020204" pitchFamily="34" charset="0"/>
        </a:defRPr>
      </a:lvl2pPr>
      <a:lvl3pPr algn="l" rtl="0" eaLnBrk="0" fontAlgn="base" hangingPunct="0">
        <a:lnSpc>
          <a:spcPct val="90000"/>
        </a:lnSpc>
        <a:spcBef>
          <a:spcPct val="0"/>
        </a:spcBef>
        <a:spcAft>
          <a:spcPct val="0"/>
        </a:spcAft>
        <a:defRPr sz="3400" b="1">
          <a:solidFill>
            <a:srgbClr val="216A8B"/>
          </a:solidFill>
          <a:latin typeface="Arial Narrow" panose="020B0606020202030204" pitchFamily="34" charset="0"/>
          <a:cs typeface="Arial" panose="020B0604020202020204" pitchFamily="34" charset="0"/>
        </a:defRPr>
      </a:lvl3pPr>
      <a:lvl4pPr algn="l" rtl="0" eaLnBrk="0" fontAlgn="base" hangingPunct="0">
        <a:lnSpc>
          <a:spcPct val="90000"/>
        </a:lnSpc>
        <a:spcBef>
          <a:spcPct val="0"/>
        </a:spcBef>
        <a:spcAft>
          <a:spcPct val="0"/>
        </a:spcAft>
        <a:defRPr sz="3400" b="1">
          <a:solidFill>
            <a:srgbClr val="216A8B"/>
          </a:solidFill>
          <a:latin typeface="Arial Narrow" panose="020B0606020202030204" pitchFamily="34" charset="0"/>
          <a:cs typeface="Arial" panose="020B0604020202020204" pitchFamily="34" charset="0"/>
        </a:defRPr>
      </a:lvl4pPr>
      <a:lvl5pPr algn="l" rtl="0" eaLnBrk="0" fontAlgn="base" hangingPunct="0">
        <a:lnSpc>
          <a:spcPct val="90000"/>
        </a:lnSpc>
        <a:spcBef>
          <a:spcPct val="0"/>
        </a:spcBef>
        <a:spcAft>
          <a:spcPct val="0"/>
        </a:spcAft>
        <a:defRPr sz="3400" b="1">
          <a:solidFill>
            <a:srgbClr val="216A8B"/>
          </a:solidFill>
          <a:latin typeface="Arial Narrow" panose="020B0606020202030204" pitchFamily="34" charset="0"/>
          <a:cs typeface="Arial" panose="020B0604020202020204" pitchFamily="34" charset="0"/>
        </a:defRPr>
      </a:lvl5pPr>
      <a:lvl6pPr marL="457200" algn="l" rtl="0" fontAlgn="base">
        <a:lnSpc>
          <a:spcPct val="90000"/>
        </a:lnSpc>
        <a:spcBef>
          <a:spcPct val="0"/>
        </a:spcBef>
        <a:spcAft>
          <a:spcPct val="0"/>
        </a:spcAft>
        <a:defRPr sz="3400" b="1">
          <a:solidFill>
            <a:srgbClr val="216A8B"/>
          </a:solidFill>
          <a:latin typeface="Arial Narrow" panose="020B0606020202030204" pitchFamily="34" charset="0"/>
          <a:cs typeface="Arial" panose="020B0604020202020204" pitchFamily="34" charset="0"/>
        </a:defRPr>
      </a:lvl6pPr>
      <a:lvl7pPr marL="914400" algn="l" rtl="0" fontAlgn="base">
        <a:lnSpc>
          <a:spcPct val="90000"/>
        </a:lnSpc>
        <a:spcBef>
          <a:spcPct val="0"/>
        </a:spcBef>
        <a:spcAft>
          <a:spcPct val="0"/>
        </a:spcAft>
        <a:defRPr sz="3400" b="1">
          <a:solidFill>
            <a:srgbClr val="216A8B"/>
          </a:solidFill>
          <a:latin typeface="Arial Narrow" panose="020B0606020202030204" pitchFamily="34" charset="0"/>
          <a:cs typeface="Arial" panose="020B0604020202020204" pitchFamily="34" charset="0"/>
        </a:defRPr>
      </a:lvl7pPr>
      <a:lvl8pPr marL="1371600" algn="l" rtl="0" fontAlgn="base">
        <a:lnSpc>
          <a:spcPct val="90000"/>
        </a:lnSpc>
        <a:spcBef>
          <a:spcPct val="0"/>
        </a:spcBef>
        <a:spcAft>
          <a:spcPct val="0"/>
        </a:spcAft>
        <a:defRPr sz="3400" b="1">
          <a:solidFill>
            <a:srgbClr val="216A8B"/>
          </a:solidFill>
          <a:latin typeface="Arial Narrow" panose="020B0606020202030204" pitchFamily="34" charset="0"/>
          <a:cs typeface="Arial" panose="020B0604020202020204" pitchFamily="34" charset="0"/>
        </a:defRPr>
      </a:lvl8pPr>
      <a:lvl9pPr marL="1828800" algn="l" rtl="0" fontAlgn="base">
        <a:lnSpc>
          <a:spcPct val="90000"/>
        </a:lnSpc>
        <a:spcBef>
          <a:spcPct val="0"/>
        </a:spcBef>
        <a:spcAft>
          <a:spcPct val="0"/>
        </a:spcAft>
        <a:defRPr sz="3400" b="1">
          <a:solidFill>
            <a:srgbClr val="216A8B"/>
          </a:solidFill>
          <a:latin typeface="Arial Narrow" panose="020B0606020202030204" pitchFamily="34" charset="0"/>
          <a:cs typeface="Arial" panose="020B0604020202020204" pitchFamily="34" charset="0"/>
        </a:defRPr>
      </a:lvl9pPr>
    </p:titleStyle>
    <p:bodyStyle>
      <a:lvl1pPr marL="285750" indent="-285750" algn="l" rtl="0" eaLnBrk="0" fontAlgn="base" hangingPunct="0">
        <a:lnSpc>
          <a:spcPct val="95000"/>
        </a:lnSpc>
        <a:spcBef>
          <a:spcPct val="35000"/>
        </a:spcBef>
        <a:spcAft>
          <a:spcPct val="0"/>
        </a:spcAft>
        <a:buClr>
          <a:schemeClr val="tx2"/>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lnSpc>
          <a:spcPct val="95000"/>
        </a:lnSpc>
        <a:spcBef>
          <a:spcPct val="35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5000"/>
        </a:lnSpc>
        <a:spcBef>
          <a:spcPct val="35000"/>
        </a:spcBef>
        <a:spcAft>
          <a:spcPct val="0"/>
        </a:spcAft>
        <a:buClr>
          <a:schemeClr val="tx2"/>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lnSpc>
          <a:spcPct val="95000"/>
        </a:lnSpc>
        <a:spcBef>
          <a:spcPct val="35000"/>
        </a:spcBef>
        <a:spcAft>
          <a:spcPct val="0"/>
        </a:spcAft>
        <a:buClr>
          <a:schemeClr val="tx2"/>
        </a:buClr>
        <a:buChar char="–"/>
        <a:defRPr sz="1600" kern="1200">
          <a:solidFill>
            <a:schemeClr val="tx1"/>
          </a:solidFill>
          <a:latin typeface="+mn-lt"/>
          <a:ea typeface="+mn-ea"/>
          <a:cs typeface="+mn-cs"/>
        </a:defRPr>
      </a:lvl4pPr>
      <a:lvl5pPr marL="2057400" indent="-228600" algn="l" rtl="0" eaLnBrk="0" fontAlgn="base" hangingPunct="0">
        <a:lnSpc>
          <a:spcPct val="95000"/>
        </a:lnSpc>
        <a:spcBef>
          <a:spcPct val="35000"/>
        </a:spcBef>
        <a:spcAft>
          <a:spcPct val="0"/>
        </a:spcAft>
        <a:buClr>
          <a:schemeClr val="tx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ChangeArrowheads="1"/>
          </p:cNvSpPr>
          <p:nvPr userDrawn="1"/>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a:solidFill>
                  <a:schemeClr val="tx1"/>
                </a:solidFill>
                <a:latin typeface="Arial Narrow" panose="020B0606020202030204" pitchFamily="34" charset="0"/>
                <a:cs typeface="Arial" panose="020B0604020202020204" pitchFamily="34" charset="0"/>
              </a:defRPr>
            </a:lvl1pPr>
            <a:lvl2pPr marL="742950" indent="-285750" algn="ctr">
              <a:defRPr>
                <a:solidFill>
                  <a:schemeClr val="tx1"/>
                </a:solidFill>
                <a:latin typeface="Arial Narrow" panose="020B0606020202030204" pitchFamily="34" charset="0"/>
                <a:cs typeface="Arial" panose="020B0604020202020204" pitchFamily="34" charset="0"/>
              </a:defRPr>
            </a:lvl2pPr>
            <a:lvl3pPr marL="1143000" indent="-228600" algn="ctr">
              <a:defRPr>
                <a:solidFill>
                  <a:schemeClr val="tx1"/>
                </a:solidFill>
                <a:latin typeface="Arial Narrow" panose="020B0606020202030204" pitchFamily="34" charset="0"/>
                <a:cs typeface="Arial" panose="020B0604020202020204" pitchFamily="34" charset="0"/>
              </a:defRPr>
            </a:lvl3pPr>
            <a:lvl4pPr marL="1600200" indent="-228600" algn="ctr">
              <a:defRPr>
                <a:solidFill>
                  <a:schemeClr val="tx1"/>
                </a:solidFill>
                <a:latin typeface="Arial Narrow" panose="020B0606020202030204" pitchFamily="34" charset="0"/>
                <a:cs typeface="Arial" panose="020B0604020202020204" pitchFamily="34" charset="0"/>
              </a:defRPr>
            </a:lvl4pPr>
            <a:lvl5pPr marL="2057400" indent="-228600" algn="ctr">
              <a:defRPr>
                <a:solidFill>
                  <a:schemeClr val="tx1"/>
                </a:solidFill>
                <a:latin typeface="Arial Narrow" panose="020B060602020203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defRPr/>
            </a:pPr>
            <a:endParaRPr lang="en-US" altLang="en-US" smtClean="0"/>
          </a:p>
        </p:txBody>
      </p:sp>
      <p:sp>
        <p:nvSpPr>
          <p:cNvPr id="4099" name="Rectangle 3"/>
          <p:cNvSpPr>
            <a:spLocks noGrp="1" noChangeArrowheads="1"/>
          </p:cNvSpPr>
          <p:nvPr>
            <p:ph type="title"/>
          </p:nvPr>
        </p:nvSpPr>
        <p:spPr bwMode="gray">
          <a:xfrm>
            <a:off x="0" y="3121025"/>
            <a:ext cx="9144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rgbClr val="216A8B"/>
          </a:solidFill>
          <a:latin typeface="+mj-lt"/>
          <a:ea typeface="+mj-ea"/>
          <a:cs typeface="+mj-cs"/>
        </a:defRPr>
      </a:lvl1pPr>
      <a:lvl2pPr algn="l" rtl="0" eaLnBrk="0" fontAlgn="base" hangingPunct="0">
        <a:lnSpc>
          <a:spcPct val="90000"/>
        </a:lnSpc>
        <a:spcBef>
          <a:spcPct val="0"/>
        </a:spcBef>
        <a:spcAft>
          <a:spcPct val="0"/>
        </a:spcAft>
        <a:defRPr sz="4800" b="1">
          <a:solidFill>
            <a:srgbClr val="216A8B"/>
          </a:solidFill>
          <a:latin typeface="Arial Narrow" panose="020B0606020202030204" pitchFamily="34" charset="0"/>
          <a:cs typeface="Arial" panose="020B0604020202020204" pitchFamily="34" charset="0"/>
        </a:defRPr>
      </a:lvl2pPr>
      <a:lvl3pPr algn="l" rtl="0" eaLnBrk="0" fontAlgn="base" hangingPunct="0">
        <a:lnSpc>
          <a:spcPct val="90000"/>
        </a:lnSpc>
        <a:spcBef>
          <a:spcPct val="0"/>
        </a:spcBef>
        <a:spcAft>
          <a:spcPct val="0"/>
        </a:spcAft>
        <a:defRPr sz="4800" b="1">
          <a:solidFill>
            <a:srgbClr val="216A8B"/>
          </a:solidFill>
          <a:latin typeface="Arial Narrow" panose="020B0606020202030204" pitchFamily="34" charset="0"/>
          <a:cs typeface="Arial" panose="020B0604020202020204" pitchFamily="34" charset="0"/>
        </a:defRPr>
      </a:lvl3pPr>
      <a:lvl4pPr algn="l" rtl="0" eaLnBrk="0" fontAlgn="base" hangingPunct="0">
        <a:lnSpc>
          <a:spcPct val="90000"/>
        </a:lnSpc>
        <a:spcBef>
          <a:spcPct val="0"/>
        </a:spcBef>
        <a:spcAft>
          <a:spcPct val="0"/>
        </a:spcAft>
        <a:defRPr sz="4800" b="1">
          <a:solidFill>
            <a:srgbClr val="216A8B"/>
          </a:solidFill>
          <a:latin typeface="Arial Narrow" panose="020B0606020202030204" pitchFamily="34" charset="0"/>
          <a:cs typeface="Arial" panose="020B0604020202020204" pitchFamily="34" charset="0"/>
        </a:defRPr>
      </a:lvl4pPr>
      <a:lvl5pPr algn="l" rtl="0" eaLnBrk="0" fontAlgn="base" hangingPunct="0">
        <a:lnSpc>
          <a:spcPct val="90000"/>
        </a:lnSpc>
        <a:spcBef>
          <a:spcPct val="0"/>
        </a:spcBef>
        <a:spcAft>
          <a:spcPct val="0"/>
        </a:spcAft>
        <a:defRPr sz="4800" b="1">
          <a:solidFill>
            <a:srgbClr val="216A8B"/>
          </a:solidFill>
          <a:latin typeface="Arial Narrow" panose="020B0606020202030204" pitchFamily="34" charset="0"/>
          <a:cs typeface="Arial" panose="020B0604020202020204" pitchFamily="34" charset="0"/>
        </a:defRPr>
      </a:lvl5pPr>
      <a:lvl6pPr marL="457200" algn="l" rtl="0" fontAlgn="base">
        <a:lnSpc>
          <a:spcPct val="90000"/>
        </a:lnSpc>
        <a:spcBef>
          <a:spcPct val="0"/>
        </a:spcBef>
        <a:spcAft>
          <a:spcPct val="0"/>
        </a:spcAft>
        <a:defRPr sz="4800" b="1">
          <a:solidFill>
            <a:srgbClr val="216A8B"/>
          </a:solidFill>
          <a:latin typeface="Arial Narrow" panose="020B0606020202030204" pitchFamily="34" charset="0"/>
          <a:cs typeface="Arial" panose="020B0604020202020204" pitchFamily="34" charset="0"/>
        </a:defRPr>
      </a:lvl6pPr>
      <a:lvl7pPr marL="914400" algn="l" rtl="0" fontAlgn="base">
        <a:lnSpc>
          <a:spcPct val="90000"/>
        </a:lnSpc>
        <a:spcBef>
          <a:spcPct val="0"/>
        </a:spcBef>
        <a:spcAft>
          <a:spcPct val="0"/>
        </a:spcAft>
        <a:defRPr sz="4800" b="1">
          <a:solidFill>
            <a:srgbClr val="216A8B"/>
          </a:solidFill>
          <a:latin typeface="Arial Narrow" panose="020B0606020202030204" pitchFamily="34" charset="0"/>
          <a:cs typeface="Arial" panose="020B0604020202020204" pitchFamily="34" charset="0"/>
        </a:defRPr>
      </a:lvl7pPr>
      <a:lvl8pPr marL="1371600" algn="l" rtl="0" fontAlgn="base">
        <a:lnSpc>
          <a:spcPct val="90000"/>
        </a:lnSpc>
        <a:spcBef>
          <a:spcPct val="0"/>
        </a:spcBef>
        <a:spcAft>
          <a:spcPct val="0"/>
        </a:spcAft>
        <a:defRPr sz="4800" b="1">
          <a:solidFill>
            <a:srgbClr val="216A8B"/>
          </a:solidFill>
          <a:latin typeface="Arial Narrow" panose="020B0606020202030204" pitchFamily="34" charset="0"/>
          <a:cs typeface="Arial" panose="020B0604020202020204" pitchFamily="34" charset="0"/>
        </a:defRPr>
      </a:lvl8pPr>
      <a:lvl9pPr marL="1828800" algn="l" rtl="0" fontAlgn="base">
        <a:lnSpc>
          <a:spcPct val="90000"/>
        </a:lnSpc>
        <a:spcBef>
          <a:spcPct val="0"/>
        </a:spcBef>
        <a:spcAft>
          <a:spcPct val="0"/>
        </a:spcAft>
        <a:defRPr sz="4800" b="1">
          <a:solidFill>
            <a:srgbClr val="216A8B"/>
          </a:solidFill>
          <a:latin typeface="Arial Narrow" panose="020B0606020202030204" pitchFamily="34" charset="0"/>
          <a:cs typeface="Arial" panose="020B0604020202020204" pitchFamily="34" charset="0"/>
        </a:defRPr>
      </a:lvl9pPr>
    </p:titleStyle>
    <p:bodyStyle>
      <a:lvl1pPr algn="l" rtl="0" eaLnBrk="0" fontAlgn="base" hangingPunct="0">
        <a:lnSpc>
          <a:spcPct val="90000"/>
        </a:lnSpc>
        <a:spcBef>
          <a:spcPct val="0"/>
        </a:spcBef>
        <a:spcAft>
          <a:spcPct val="0"/>
        </a:spcAft>
        <a:buClr>
          <a:srgbClr val="216A8B"/>
        </a:buClr>
        <a:defRPr sz="2000" kern="1200">
          <a:solidFill>
            <a:schemeClr val="bg1"/>
          </a:solidFill>
          <a:latin typeface="+mn-lt"/>
          <a:ea typeface="+mn-ea"/>
          <a:cs typeface="+mn-cs"/>
        </a:defRPr>
      </a:lvl1pPr>
      <a:lvl2pPr marL="457200" algn="l" rtl="0" eaLnBrk="0" fontAlgn="base" hangingPunct="0">
        <a:lnSpc>
          <a:spcPct val="90000"/>
        </a:lnSpc>
        <a:spcBef>
          <a:spcPct val="0"/>
        </a:spcBef>
        <a:spcAft>
          <a:spcPct val="0"/>
        </a:spcAft>
        <a:buClr>
          <a:srgbClr val="216A8B"/>
        </a:buClr>
        <a:defRPr sz="2000" kern="1200">
          <a:solidFill>
            <a:schemeClr val="bg2"/>
          </a:solidFill>
          <a:latin typeface="+mn-lt"/>
          <a:ea typeface="+mn-ea"/>
          <a:cs typeface="+mn-cs"/>
        </a:defRPr>
      </a:lvl2pPr>
      <a:lvl3pPr marL="914400" algn="l" rtl="0" eaLnBrk="0" fontAlgn="base" hangingPunct="0">
        <a:lnSpc>
          <a:spcPct val="90000"/>
        </a:lnSpc>
        <a:spcBef>
          <a:spcPct val="0"/>
        </a:spcBef>
        <a:spcAft>
          <a:spcPct val="0"/>
        </a:spcAft>
        <a:buClr>
          <a:srgbClr val="216A8B"/>
        </a:buClr>
        <a:defRPr sz="2000" kern="1200">
          <a:solidFill>
            <a:schemeClr val="bg2"/>
          </a:solidFill>
          <a:latin typeface="+mn-lt"/>
          <a:ea typeface="+mn-ea"/>
          <a:cs typeface="+mn-cs"/>
        </a:defRPr>
      </a:lvl3pPr>
      <a:lvl4pPr marL="1371600" algn="l" rtl="0" eaLnBrk="0" fontAlgn="base" hangingPunct="0">
        <a:lnSpc>
          <a:spcPct val="90000"/>
        </a:lnSpc>
        <a:spcBef>
          <a:spcPct val="0"/>
        </a:spcBef>
        <a:spcAft>
          <a:spcPct val="0"/>
        </a:spcAft>
        <a:buClr>
          <a:srgbClr val="216A8B"/>
        </a:buClr>
        <a:defRPr sz="2000" kern="1200">
          <a:solidFill>
            <a:schemeClr val="bg2"/>
          </a:solidFill>
          <a:latin typeface="+mn-lt"/>
          <a:ea typeface="+mn-ea"/>
          <a:cs typeface="+mn-cs"/>
        </a:defRPr>
      </a:lvl4pPr>
      <a:lvl5pPr marL="1828800" algn="l" rtl="0" eaLnBrk="0" fontAlgn="base" hangingPunct="0">
        <a:lnSpc>
          <a:spcPct val="90000"/>
        </a:lnSpc>
        <a:spcBef>
          <a:spcPct val="0"/>
        </a:spcBef>
        <a:spcAft>
          <a:spcPct val="0"/>
        </a:spcAft>
        <a:buClr>
          <a:srgbClr val="216A8B"/>
        </a:buCl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55613" y="487363"/>
            <a:ext cx="8301037" cy="895350"/>
          </a:xfrm>
        </p:spPr>
        <p:txBody>
          <a:bodyPr/>
          <a:lstStyle/>
          <a:p>
            <a:pPr eaLnBrk="1" hangingPunct="1"/>
            <a:r>
              <a:rPr lang="en-US" altLang="en-US" smtClean="0"/>
              <a:t>Simple Evaluation Tools</a:t>
            </a:r>
            <a:br>
              <a:rPr lang="en-US" altLang="en-US" smtClean="0"/>
            </a:br>
            <a:r>
              <a:rPr lang="en-US" altLang="en-US" sz="2400" smtClean="0"/>
              <a:t>2016 Oregon School Employee Wellness Conference</a:t>
            </a:r>
            <a:endParaRPr lang="en-US" altLang="en-US" sz="2400" b="0" smtClean="0"/>
          </a:p>
        </p:txBody>
      </p:sp>
      <p:sp>
        <p:nvSpPr>
          <p:cNvPr id="7171" name="Rectangle 6"/>
          <p:cNvSpPr>
            <a:spLocks noGrp="1" noChangeArrowheads="1"/>
          </p:cNvSpPr>
          <p:nvPr>
            <p:ph type="body" idx="1"/>
          </p:nvPr>
        </p:nvSpPr>
        <p:spPr>
          <a:xfrm>
            <a:off x="455613" y="1473200"/>
            <a:ext cx="7543800" cy="839788"/>
          </a:xfrm>
        </p:spPr>
        <p:txBody>
          <a:bodyPr/>
          <a:lstStyle/>
          <a:p>
            <a:pPr eaLnBrk="1" hangingPunct="1"/>
            <a:r>
              <a:rPr lang="en-US" altLang="en-US" i="1" smtClean="0"/>
              <a:t>Jesse Gelwicks, MA, Evaluation and Reporting Consultant, Kaiser Permanente</a:t>
            </a:r>
          </a:p>
          <a:p>
            <a:pPr eaLnBrk="1" hangingPunct="1"/>
            <a:r>
              <a:rPr lang="en-US" altLang="en-US" i="1" smtClean="0"/>
              <a:t>Elizabeth Engberg, NW Program Manager, Kaiser Permanente Thriving Schools</a:t>
            </a:r>
            <a:endParaRPr lang="en-US" altLang="en-US" smtClean="0"/>
          </a:p>
          <a:p>
            <a:pPr eaLnBrk="1" hangingPunct="1"/>
            <a:endParaRPr lang="en-US" altLang="en-US" smtClean="0"/>
          </a:p>
        </p:txBody>
      </p:sp>
      <p:sp>
        <p:nvSpPr>
          <p:cNvPr id="7172" name="Text Box 9"/>
          <p:cNvSpPr txBox="1">
            <a:spLocks noChangeArrowheads="1"/>
          </p:cNvSpPr>
          <p:nvPr/>
        </p:nvSpPr>
        <p:spPr bwMode="gray">
          <a:xfrm>
            <a:off x="457200" y="6446838"/>
            <a:ext cx="5486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b">
            <a:spAutoFit/>
          </a:bodyPr>
          <a:lstStyle>
            <a:lvl1pPr>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1pPr>
            <a:lvl2pPr marL="742950" indent="-285750">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2pPr>
            <a:lvl3pPr marL="1143000" indent="-228600">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3pPr>
            <a:lvl4pPr marL="1600200" indent="-228600">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4pPr>
            <a:lvl5pPr marL="2057400" indent="-228600">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9pPr>
          </a:lstStyle>
          <a:p>
            <a:pPr eaLnBrk="1" hangingPunct="1">
              <a:buFontTx/>
              <a:buNone/>
            </a:pPr>
            <a:r>
              <a:rPr lang="en-US" altLang="en-US" sz="1200" b="1">
                <a:solidFill>
                  <a:srgbClr val="216A8B"/>
                </a:solidFill>
              </a:rPr>
              <a:t>Community Benefit</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A0E65AC1-72AF-4E9A-A49A-94707170810B}" type="slidenum">
              <a:rPr lang="en-US" altLang="en-US" sz="900" smtClean="0">
                <a:solidFill>
                  <a:srgbClr val="414636"/>
                </a:solidFill>
              </a:rPr>
              <a:pPr>
                <a:lnSpc>
                  <a:spcPct val="100000"/>
                </a:lnSpc>
                <a:spcBef>
                  <a:spcPct val="0"/>
                </a:spcBef>
                <a:buClrTx/>
                <a:buFontTx/>
                <a:buNone/>
              </a:pPr>
              <a:t>10</a:t>
            </a:fld>
            <a:endParaRPr lang="en-US" altLang="en-US" sz="900" smtClean="0">
              <a:solidFill>
                <a:srgbClr val="414636"/>
              </a:solidFill>
            </a:endParaRPr>
          </a:p>
        </p:txBody>
      </p:sp>
      <p:sp>
        <p:nvSpPr>
          <p:cNvPr id="27651" name="Footer Placeholder 4"/>
          <p:cNvSpPr>
            <a:spLocks noGrp="1"/>
          </p:cNvSpPr>
          <p:nvPr>
            <p:ph type="ftr" sz="quarter" idx="11"/>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r>
              <a:rPr lang="en-US" altLang="en-US" sz="900" smtClean="0">
                <a:solidFill>
                  <a:schemeClr val="bg2"/>
                </a:solidFill>
              </a:rPr>
              <a:t>|     © 2011 Kaiser Foundation Health Plan, Inc. For internal use only.</a:t>
            </a:r>
          </a:p>
        </p:txBody>
      </p:sp>
      <p:sp>
        <p:nvSpPr>
          <p:cNvPr id="27652"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88BF3B87-4493-4454-976E-7F49B5A071BE}"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1604610" name="Rectangle 2"/>
          <p:cNvSpPr>
            <a:spLocks noChangeArrowheads="1"/>
          </p:cNvSpPr>
          <p:nvPr/>
        </p:nvSpPr>
        <p:spPr bwMode="gray">
          <a:xfrm>
            <a:off x="0" y="1828800"/>
            <a:ext cx="5791200" cy="4019550"/>
          </a:xfrm>
          <a:prstGeom prst="rect">
            <a:avLst/>
          </a:prstGeom>
          <a:solidFill>
            <a:srgbClr val="AAB198">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00"/>
          </a:p>
        </p:txBody>
      </p:sp>
      <p:sp>
        <p:nvSpPr>
          <p:cNvPr id="27654" name="Rectangle 3"/>
          <p:cNvSpPr>
            <a:spLocks noGrp="1" noChangeArrowheads="1"/>
          </p:cNvSpPr>
          <p:nvPr>
            <p:ph type="title"/>
          </p:nvPr>
        </p:nvSpPr>
        <p:spPr>
          <a:xfrm>
            <a:off x="457200" y="677863"/>
            <a:ext cx="8229600" cy="563562"/>
          </a:xfrm>
        </p:spPr>
        <p:txBody>
          <a:bodyPr/>
          <a:lstStyle/>
          <a:p>
            <a:pPr eaLnBrk="1" hangingPunct="1"/>
            <a:r>
              <a:rPr lang="en-US" altLang="en-US" smtClean="0"/>
              <a:t>Group Exercise 2</a:t>
            </a:r>
          </a:p>
        </p:txBody>
      </p:sp>
      <p:sp>
        <p:nvSpPr>
          <p:cNvPr id="1604612" name="Rectangle 4"/>
          <p:cNvSpPr>
            <a:spLocks noGrp="1" noChangeArrowheads="1"/>
          </p:cNvSpPr>
          <p:nvPr>
            <p:ph type="body" idx="1"/>
          </p:nvPr>
        </p:nvSpPr>
        <p:spPr>
          <a:xfrm>
            <a:off x="457200" y="2128838"/>
            <a:ext cx="5181600" cy="306545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dirty="0" smtClean="0"/>
              <a:t>Read over your set of survey questions</a:t>
            </a:r>
          </a:p>
          <a:p>
            <a:r>
              <a:rPr lang="en-US" altLang="en-US" dirty="0" smtClean="0"/>
              <a:t>What are they trying to assess?</a:t>
            </a:r>
          </a:p>
          <a:p>
            <a:r>
              <a:rPr lang="en-US" altLang="en-US" dirty="0" smtClean="0"/>
              <a:t>For what of types of activities would this help measure success?</a:t>
            </a:r>
          </a:p>
          <a:p>
            <a:pPr lvl="0"/>
            <a:r>
              <a:rPr lang="en-US" dirty="0"/>
              <a:t>What is the type of question? </a:t>
            </a:r>
            <a:endParaRPr lang="en-US" dirty="0" smtClean="0"/>
          </a:p>
          <a:p>
            <a:r>
              <a:rPr lang="en-US" dirty="0"/>
              <a:t>For the multiple choice questions, what answer choices would you </a:t>
            </a:r>
            <a:r>
              <a:rPr lang="en-US" dirty="0" smtClean="0"/>
              <a:t>provide</a:t>
            </a:r>
            <a:r>
              <a:rPr lang="en-US" dirty="0"/>
              <a:t>?</a:t>
            </a:r>
          </a:p>
        </p:txBody>
      </p:sp>
      <p:sp>
        <p:nvSpPr>
          <p:cNvPr id="27656"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dirty="0"/>
              <a:t>Examining the survey questions</a:t>
            </a:r>
            <a:endParaRPr lang="en-US" altLang="en-US" dirty="0">
              <a:solidFill>
                <a:schemeClr val="tx2"/>
              </a:solidFill>
            </a:endParaRPr>
          </a:p>
        </p:txBody>
      </p:sp>
      <p:pic>
        <p:nvPicPr>
          <p:cNvPr id="27657" name="Picture 6" descr="GRD07d004_96"/>
          <p:cNvPicPr>
            <a:picLocks noChangeAspect="1" noChangeArrowheads="1"/>
          </p:cNvPicPr>
          <p:nvPr/>
        </p:nvPicPr>
        <p:blipFill>
          <a:blip r:embed="rId3">
            <a:extLst>
              <a:ext uri="{28A0092B-C50C-407E-A947-70E740481C1C}">
                <a14:useLocalDpi xmlns:a14="http://schemas.microsoft.com/office/drawing/2010/main" val="0"/>
              </a:ext>
            </a:extLst>
          </a:blip>
          <a:srcRect t="1852"/>
          <a:stretch>
            <a:fillRect/>
          </a:stretch>
        </p:blipFill>
        <p:spPr bwMode="auto">
          <a:xfrm>
            <a:off x="5867400" y="1828800"/>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04610"/>
                                        </p:tgtEl>
                                        <p:attrNameLst>
                                          <p:attrName>style.visibility</p:attrName>
                                        </p:attrNameLst>
                                      </p:cBhvr>
                                      <p:to>
                                        <p:strVal val="visible"/>
                                      </p:to>
                                    </p:set>
                                    <p:animEffect transition="in" filter="wipe(right)">
                                      <p:cBhvr>
                                        <p:cTn id="7" dur="500"/>
                                        <p:tgtEl>
                                          <p:spTgt spid="160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ED0067CF-0F04-46E1-B45D-C46BE887967C}" type="slidenum">
              <a:rPr lang="en-US" altLang="en-US" sz="900" smtClean="0">
                <a:solidFill>
                  <a:srgbClr val="414636"/>
                </a:solidFill>
              </a:rPr>
              <a:pPr>
                <a:lnSpc>
                  <a:spcPct val="100000"/>
                </a:lnSpc>
                <a:spcBef>
                  <a:spcPct val="0"/>
                </a:spcBef>
                <a:buClrTx/>
                <a:buFontTx/>
                <a:buNone/>
              </a:pPr>
              <a:t>11</a:t>
            </a:fld>
            <a:endParaRPr lang="en-US" altLang="en-US" sz="900" smtClean="0">
              <a:solidFill>
                <a:srgbClr val="414636"/>
              </a:solidFill>
            </a:endParaRPr>
          </a:p>
        </p:txBody>
      </p:sp>
      <p:sp>
        <p:nvSpPr>
          <p:cNvPr id="31747" name="Footer Placeholder 4"/>
          <p:cNvSpPr>
            <a:spLocks noGrp="1"/>
          </p:cNvSpPr>
          <p:nvPr>
            <p:ph type="ftr" sz="quarter" idx="11"/>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r>
              <a:rPr lang="en-US" altLang="en-US" sz="900" smtClean="0">
                <a:solidFill>
                  <a:schemeClr val="bg2"/>
                </a:solidFill>
              </a:rPr>
              <a:t>|     © 2011 Kaiser Foundation Health Plan, Inc. For internal use only.</a:t>
            </a:r>
          </a:p>
        </p:txBody>
      </p:sp>
      <p:sp>
        <p:nvSpPr>
          <p:cNvPr id="31748"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4D156A69-4D42-4B13-9171-6EBEA1E77C17}"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31749" name="Rectangle 2"/>
          <p:cNvSpPr>
            <a:spLocks noGrp="1" noChangeArrowheads="1"/>
          </p:cNvSpPr>
          <p:nvPr>
            <p:ph type="title"/>
          </p:nvPr>
        </p:nvSpPr>
        <p:spPr>
          <a:xfrm>
            <a:off x="457200" y="677863"/>
            <a:ext cx="8229600" cy="563562"/>
          </a:xfrm>
          <a:noFill/>
        </p:spPr>
        <p:txBody>
          <a:bodyPr/>
          <a:lstStyle/>
          <a:p>
            <a:pPr eaLnBrk="1" hangingPunct="1"/>
            <a:r>
              <a:rPr lang="en-US" altLang="en-US" smtClean="0"/>
              <a:t>Collecting and Presenting Stories</a:t>
            </a:r>
          </a:p>
        </p:txBody>
      </p:sp>
      <p:sp>
        <p:nvSpPr>
          <p:cNvPr id="31750" name="Rectangle 3"/>
          <p:cNvSpPr>
            <a:spLocks noGrp="1" noChangeArrowheads="1"/>
          </p:cNvSpPr>
          <p:nvPr>
            <p:ph type="body" idx="1"/>
          </p:nvPr>
        </p:nvSpPr>
        <p:spPr>
          <a:xfrm>
            <a:off x="457200" y="1736725"/>
            <a:ext cx="7696200" cy="4203700"/>
          </a:xfrm>
          <a:noFill/>
        </p:spPr>
        <p:txBody>
          <a:bodyPr/>
          <a:lstStyle/>
          <a:p>
            <a:r>
              <a:rPr lang="en-US" altLang="en-US" dirty="0" smtClean="0"/>
              <a:t>Qualitative reporting can be used to:</a:t>
            </a:r>
          </a:p>
          <a:p>
            <a:pPr lvl="1"/>
            <a:r>
              <a:rPr lang="en-US" altLang="en-US" dirty="0" smtClean="0"/>
              <a:t>Document change otherwise difficult to measure</a:t>
            </a:r>
          </a:p>
          <a:p>
            <a:pPr lvl="1"/>
            <a:r>
              <a:rPr lang="en-US" altLang="en-US" dirty="0" smtClean="0"/>
              <a:t>Refocus on the impact to the individual</a:t>
            </a:r>
          </a:p>
          <a:p>
            <a:pPr lvl="1"/>
            <a:r>
              <a:rPr lang="en-US" altLang="en-US" dirty="0" smtClean="0"/>
              <a:t>Make the data relatable</a:t>
            </a:r>
          </a:p>
          <a:p>
            <a:pPr lvl="1"/>
            <a:r>
              <a:rPr lang="en-US" altLang="en-US" dirty="0" smtClean="0"/>
              <a:t>Illustrate a point</a:t>
            </a:r>
          </a:p>
          <a:p>
            <a:pPr lvl="1"/>
            <a:r>
              <a:rPr lang="en-US" altLang="en-US" dirty="0" smtClean="0"/>
              <a:t>Stand alone as a case study</a:t>
            </a:r>
          </a:p>
          <a:p>
            <a:pPr lvl="1"/>
            <a:r>
              <a:rPr lang="en-US" altLang="en-US" dirty="0" smtClean="0"/>
              <a:t>Be the best part of the report</a:t>
            </a:r>
          </a:p>
          <a:p>
            <a:pPr lvl="1"/>
            <a:endParaRPr lang="en-US" altLang="en-US" dirty="0" smtClean="0"/>
          </a:p>
          <a:p>
            <a:endParaRPr lang="en-US" altLang="en-US" dirty="0" smtClean="0"/>
          </a:p>
          <a:p>
            <a:endParaRPr lang="en-US" altLang="en-US" dirty="0" smtClean="0"/>
          </a:p>
        </p:txBody>
      </p:sp>
      <p:sp>
        <p:nvSpPr>
          <p:cNvPr id="31751"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a:solidFill>
                  <a:schemeClr val="tx2"/>
                </a:solidFill>
              </a:rPr>
              <a:t>A quote or short personal success story can be very powerful</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078DA345-B27E-4EB5-8A73-5E34CAF0CC39}" type="slidenum">
              <a:rPr lang="en-US" altLang="en-US" sz="900" smtClean="0">
                <a:solidFill>
                  <a:srgbClr val="414636"/>
                </a:solidFill>
              </a:rPr>
              <a:pPr>
                <a:lnSpc>
                  <a:spcPct val="100000"/>
                </a:lnSpc>
                <a:spcBef>
                  <a:spcPct val="0"/>
                </a:spcBef>
                <a:buClrTx/>
                <a:buFontTx/>
                <a:buNone/>
              </a:pPr>
              <a:t>12</a:t>
            </a:fld>
            <a:endParaRPr lang="en-US" altLang="en-US" sz="900" smtClean="0">
              <a:solidFill>
                <a:srgbClr val="414636"/>
              </a:solidFill>
            </a:endParaRPr>
          </a:p>
        </p:txBody>
      </p:sp>
      <p:sp>
        <p:nvSpPr>
          <p:cNvPr id="33795" name="Footer Placeholder 4"/>
          <p:cNvSpPr>
            <a:spLocks noGrp="1"/>
          </p:cNvSpPr>
          <p:nvPr>
            <p:ph type="ftr" sz="quarter" idx="11"/>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r>
              <a:rPr lang="en-US" altLang="en-US" sz="900" smtClean="0">
                <a:solidFill>
                  <a:schemeClr val="bg2"/>
                </a:solidFill>
              </a:rPr>
              <a:t>|     © 2011 Kaiser Foundation Health Plan, Inc. For internal use only.</a:t>
            </a:r>
          </a:p>
        </p:txBody>
      </p:sp>
      <p:sp>
        <p:nvSpPr>
          <p:cNvPr id="33796"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5F0E8AA1-2871-4BFB-AF5C-36BC26FC3010}"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33797" name="Rectangle 2"/>
          <p:cNvSpPr>
            <a:spLocks noGrp="1" noChangeArrowheads="1"/>
          </p:cNvSpPr>
          <p:nvPr>
            <p:ph type="title"/>
          </p:nvPr>
        </p:nvSpPr>
        <p:spPr>
          <a:xfrm>
            <a:off x="457200" y="677863"/>
            <a:ext cx="8229600" cy="563562"/>
          </a:xfrm>
          <a:noFill/>
        </p:spPr>
        <p:txBody>
          <a:bodyPr/>
          <a:lstStyle/>
          <a:p>
            <a:pPr eaLnBrk="1" hangingPunct="1"/>
            <a:r>
              <a:rPr lang="en-US" altLang="en-US" smtClean="0"/>
              <a:t>Collecting and Presenting Stories</a:t>
            </a:r>
          </a:p>
        </p:txBody>
      </p:sp>
      <p:sp>
        <p:nvSpPr>
          <p:cNvPr id="33798" name="Rectangle 3"/>
          <p:cNvSpPr>
            <a:spLocks noGrp="1" noChangeArrowheads="1"/>
          </p:cNvSpPr>
          <p:nvPr>
            <p:ph type="body" idx="1"/>
          </p:nvPr>
        </p:nvSpPr>
        <p:spPr>
          <a:xfrm>
            <a:off x="457200" y="1736725"/>
            <a:ext cx="7696200" cy="3563938"/>
          </a:xfrm>
          <a:noFill/>
        </p:spPr>
        <p:txBody>
          <a:bodyPr/>
          <a:lstStyle/>
          <a:p>
            <a:r>
              <a:rPr lang="en-US" altLang="en-US" smtClean="0"/>
              <a:t>Details matter, it’s what makes it personal and poignant</a:t>
            </a:r>
          </a:p>
          <a:p>
            <a:r>
              <a:rPr lang="en-US" altLang="en-US" smtClean="0"/>
              <a:t>Keep them short and pithy</a:t>
            </a:r>
          </a:p>
          <a:p>
            <a:r>
              <a:rPr lang="en-US" altLang="en-US" smtClean="0"/>
              <a:t>You can collect stories from all different sources:</a:t>
            </a:r>
          </a:p>
          <a:p>
            <a:pPr lvl="1"/>
            <a:r>
              <a:rPr lang="en-US" altLang="en-US" smtClean="0"/>
              <a:t>Annual survey’s open-ended questions</a:t>
            </a:r>
          </a:p>
          <a:p>
            <a:pPr lvl="1"/>
            <a:r>
              <a:rPr lang="en-US" altLang="en-US" smtClean="0"/>
              <a:t>Emails</a:t>
            </a:r>
          </a:p>
          <a:p>
            <a:pPr lvl="1"/>
            <a:r>
              <a:rPr lang="en-US" altLang="en-US" smtClean="0"/>
              <a:t>Informally, over coffee, after a class </a:t>
            </a:r>
          </a:p>
          <a:p>
            <a:endParaRPr lang="en-US" altLang="en-US" smtClean="0"/>
          </a:p>
          <a:p>
            <a:endParaRPr lang="en-US" altLang="en-US" smtClean="0"/>
          </a:p>
        </p:txBody>
      </p:sp>
      <p:sp>
        <p:nvSpPr>
          <p:cNvPr id="33799"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a:solidFill>
                  <a:schemeClr val="tx2"/>
                </a:solidFill>
              </a:rPr>
              <a:t>A quote or short personal success story can be very powerful</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625179A1-FD12-4B81-B773-3FF6AFD0D878}" type="slidenum">
              <a:rPr lang="en-US" altLang="en-US" sz="900" smtClean="0">
                <a:solidFill>
                  <a:srgbClr val="414636"/>
                </a:solidFill>
              </a:rPr>
              <a:pPr>
                <a:lnSpc>
                  <a:spcPct val="100000"/>
                </a:lnSpc>
                <a:spcBef>
                  <a:spcPct val="0"/>
                </a:spcBef>
                <a:buClrTx/>
                <a:buFontTx/>
                <a:buNone/>
              </a:pPr>
              <a:t>13</a:t>
            </a:fld>
            <a:endParaRPr lang="en-US" altLang="en-US" sz="900" smtClean="0">
              <a:solidFill>
                <a:srgbClr val="414636"/>
              </a:solidFill>
            </a:endParaRPr>
          </a:p>
        </p:txBody>
      </p:sp>
      <p:sp>
        <p:nvSpPr>
          <p:cNvPr id="35843" name="Footer Placeholder 4"/>
          <p:cNvSpPr>
            <a:spLocks noGrp="1"/>
          </p:cNvSpPr>
          <p:nvPr>
            <p:ph type="ftr" sz="quarter" idx="11"/>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r>
              <a:rPr lang="en-US" altLang="en-US" sz="900" smtClean="0">
                <a:solidFill>
                  <a:schemeClr val="bg2"/>
                </a:solidFill>
              </a:rPr>
              <a:t>|     © 2011 Kaiser Foundation Health Plan, Inc. For internal use only.</a:t>
            </a:r>
          </a:p>
        </p:txBody>
      </p:sp>
      <p:sp>
        <p:nvSpPr>
          <p:cNvPr id="35844"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95C5C5EE-3845-470D-A745-84CDD89D0E91}"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1604610" name="Rectangle 2"/>
          <p:cNvSpPr>
            <a:spLocks noChangeArrowheads="1"/>
          </p:cNvSpPr>
          <p:nvPr/>
        </p:nvSpPr>
        <p:spPr bwMode="gray">
          <a:xfrm>
            <a:off x="0" y="1828800"/>
            <a:ext cx="5791200" cy="4019550"/>
          </a:xfrm>
          <a:prstGeom prst="rect">
            <a:avLst/>
          </a:prstGeom>
          <a:solidFill>
            <a:srgbClr val="AAB198">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00"/>
          </a:p>
        </p:txBody>
      </p:sp>
      <p:sp>
        <p:nvSpPr>
          <p:cNvPr id="35846" name="Rectangle 3"/>
          <p:cNvSpPr>
            <a:spLocks noGrp="1" noChangeArrowheads="1"/>
          </p:cNvSpPr>
          <p:nvPr>
            <p:ph type="title"/>
          </p:nvPr>
        </p:nvSpPr>
        <p:spPr>
          <a:xfrm>
            <a:off x="457200" y="677863"/>
            <a:ext cx="8229600" cy="563562"/>
          </a:xfrm>
        </p:spPr>
        <p:txBody>
          <a:bodyPr/>
          <a:lstStyle/>
          <a:p>
            <a:pPr eaLnBrk="1" hangingPunct="1"/>
            <a:r>
              <a:rPr lang="en-US" altLang="en-US" dirty="0" smtClean="0"/>
              <a:t>Group Exercise 3</a:t>
            </a:r>
          </a:p>
        </p:txBody>
      </p:sp>
      <p:sp>
        <p:nvSpPr>
          <p:cNvPr id="1604612" name="Rectangle 4"/>
          <p:cNvSpPr>
            <a:spLocks noGrp="1" noChangeArrowheads="1"/>
          </p:cNvSpPr>
          <p:nvPr>
            <p:ph type="body" idx="1"/>
          </p:nvPr>
        </p:nvSpPr>
        <p:spPr>
          <a:xfrm>
            <a:off x="457200" y="2128838"/>
            <a:ext cx="5181600" cy="3287054"/>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lvl="0"/>
            <a:r>
              <a:rPr lang="en-US" dirty="0"/>
              <a:t>Read over your selection of survey responses</a:t>
            </a:r>
          </a:p>
          <a:p>
            <a:pPr lvl="0"/>
            <a:r>
              <a:rPr lang="en-US" dirty="0"/>
              <a:t>Which are most powerful or have the most potential?</a:t>
            </a:r>
          </a:p>
          <a:p>
            <a:r>
              <a:rPr lang="en-US" dirty="0"/>
              <a:t>Are they good as is or do you need to get more information?</a:t>
            </a:r>
          </a:p>
          <a:p>
            <a:pPr lvl="0"/>
            <a:r>
              <a:rPr lang="en-US" dirty="0"/>
              <a:t>What survey data would you pair with this quote?</a:t>
            </a:r>
          </a:p>
        </p:txBody>
      </p:sp>
      <p:pic>
        <p:nvPicPr>
          <p:cNvPr id="35848" name="Picture 10" descr="GRD06d015_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75" y="1825625"/>
            <a:ext cx="27146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dirty="0">
                <a:solidFill>
                  <a:srgbClr val="78BEDE"/>
                </a:solidFill>
              </a:rPr>
              <a:t>Using </a:t>
            </a:r>
            <a:r>
              <a:rPr lang="en-US" altLang="en-US" dirty="0" smtClean="0">
                <a:solidFill>
                  <a:srgbClr val="78BEDE"/>
                </a:solidFill>
              </a:rPr>
              <a:t>open-ended </a:t>
            </a:r>
            <a:r>
              <a:rPr lang="en-US" altLang="en-US" dirty="0">
                <a:solidFill>
                  <a:srgbClr val="78BEDE"/>
                </a:solidFill>
              </a:rPr>
              <a:t>survey questions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04610"/>
                                        </p:tgtEl>
                                        <p:attrNameLst>
                                          <p:attrName>style.visibility</p:attrName>
                                        </p:attrNameLst>
                                      </p:cBhvr>
                                      <p:to>
                                        <p:strVal val="visible"/>
                                      </p:to>
                                    </p:set>
                                    <p:animEffect transition="in" filter="wipe(right)">
                                      <p:cBhvr>
                                        <p:cTn id="7" dur="500"/>
                                        <p:tgtEl>
                                          <p:spTgt spid="16046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4612">
                                            <p:txEl>
                                              <p:pRg st="0" end="0"/>
                                            </p:txEl>
                                          </p:spTgt>
                                        </p:tgtEl>
                                        <p:attrNameLst>
                                          <p:attrName>style.visibility</p:attrName>
                                        </p:attrNameLst>
                                      </p:cBhvr>
                                      <p:to>
                                        <p:strVal val="visible"/>
                                      </p:to>
                                    </p:set>
                                    <p:animEffect transition="in" filter="fade">
                                      <p:cBhvr>
                                        <p:cTn id="10" dur="1000"/>
                                        <p:tgtEl>
                                          <p:spTgt spid="16046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04612">
                                            <p:txEl>
                                              <p:pRg st="1" end="1"/>
                                            </p:txEl>
                                          </p:spTgt>
                                        </p:tgtEl>
                                        <p:attrNameLst>
                                          <p:attrName>style.visibility</p:attrName>
                                        </p:attrNameLst>
                                      </p:cBhvr>
                                      <p:to>
                                        <p:strVal val="visible"/>
                                      </p:to>
                                    </p:set>
                                    <p:animEffect transition="in" filter="fade">
                                      <p:cBhvr>
                                        <p:cTn id="13" dur="1000"/>
                                        <p:tgtEl>
                                          <p:spTgt spid="16046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04612">
                                            <p:txEl>
                                              <p:pRg st="2" end="2"/>
                                            </p:txEl>
                                          </p:spTgt>
                                        </p:tgtEl>
                                        <p:attrNameLst>
                                          <p:attrName>style.visibility</p:attrName>
                                        </p:attrNameLst>
                                      </p:cBhvr>
                                      <p:to>
                                        <p:strVal val="visible"/>
                                      </p:to>
                                    </p:set>
                                    <p:animEffect transition="in" filter="fade">
                                      <p:cBhvr>
                                        <p:cTn id="18" dur="1000"/>
                                        <p:tgtEl>
                                          <p:spTgt spid="16046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04612">
                                            <p:txEl>
                                              <p:pRg st="3" end="3"/>
                                            </p:txEl>
                                          </p:spTgt>
                                        </p:tgtEl>
                                        <p:attrNameLst>
                                          <p:attrName>style.visibility</p:attrName>
                                        </p:attrNameLst>
                                      </p:cBhvr>
                                      <p:to>
                                        <p:strVal val="visible"/>
                                      </p:to>
                                    </p:set>
                                    <p:animEffect transition="in" filter="fade">
                                      <p:cBhvr>
                                        <p:cTn id="23" dur="1000"/>
                                        <p:tgtEl>
                                          <p:spTgt spid="16046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10" grpId="0" animBg="1"/>
      <p:bldP spid="16046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677863"/>
            <a:ext cx="8229600" cy="563562"/>
          </a:xfrm>
        </p:spPr>
        <p:txBody>
          <a:bodyPr/>
          <a:lstStyle/>
          <a:p>
            <a:r>
              <a:rPr lang="en-US" altLang="en-US" smtClean="0"/>
              <a:t>Staff Absenteeism</a:t>
            </a:r>
          </a:p>
        </p:txBody>
      </p:sp>
      <p:sp>
        <p:nvSpPr>
          <p:cNvPr id="37891" name="Content Placeholder 2"/>
          <p:cNvSpPr>
            <a:spLocks noGrp="1"/>
          </p:cNvSpPr>
          <p:nvPr>
            <p:ph idx="1"/>
          </p:nvPr>
        </p:nvSpPr>
        <p:spPr>
          <a:xfrm>
            <a:off x="457200" y="1736725"/>
            <a:ext cx="8229600" cy="2924175"/>
          </a:xfrm>
        </p:spPr>
        <p:txBody>
          <a:bodyPr/>
          <a:lstStyle/>
          <a:p>
            <a:r>
              <a:rPr lang="en-US" altLang="en-US" dirty="0" smtClean="0"/>
              <a:t>Not</a:t>
            </a:r>
          </a:p>
          <a:p>
            <a:pPr lvl="1"/>
            <a:r>
              <a:rPr lang="en-US" altLang="en-US" dirty="0" smtClean="0"/>
              <a:t>You / Program Leaders</a:t>
            </a:r>
          </a:p>
          <a:p>
            <a:pPr lvl="1"/>
            <a:r>
              <a:rPr lang="en-US" altLang="en-US" dirty="0" smtClean="0"/>
              <a:t>Staff / Participants</a:t>
            </a:r>
          </a:p>
          <a:p>
            <a:pPr lvl="1"/>
            <a:r>
              <a:rPr lang="en-US" altLang="en-US" dirty="0" smtClean="0"/>
              <a:t>Funders</a:t>
            </a:r>
          </a:p>
          <a:p>
            <a:r>
              <a:rPr lang="en-US" altLang="en-US" dirty="0" smtClean="0"/>
              <a:t>Maybe </a:t>
            </a:r>
          </a:p>
          <a:p>
            <a:pPr lvl="1"/>
            <a:r>
              <a:rPr lang="en-US" altLang="en-US" dirty="0" smtClean="0"/>
              <a:t>School and District Leadership</a:t>
            </a:r>
          </a:p>
          <a:p>
            <a:pPr lvl="1"/>
            <a:r>
              <a:rPr lang="en-US" altLang="en-US" dirty="0" smtClean="0"/>
              <a:t>School Board </a:t>
            </a:r>
          </a:p>
        </p:txBody>
      </p:sp>
      <p:sp>
        <p:nvSpPr>
          <p:cNvPr id="4" name="Slide Number Placeholder 3"/>
          <p:cNvSpPr>
            <a:spLocks noGrp="1"/>
          </p:cNvSpPr>
          <p:nvPr>
            <p:ph type="sldNum" sz="quarter" idx="10"/>
          </p:nvPr>
        </p:nvSpPr>
        <p:spPr/>
        <p:txBody>
          <a:bodyPr/>
          <a:lstStyle/>
          <a:p>
            <a:pPr>
              <a:defRPr/>
            </a:pPr>
            <a:fld id="{C2B3CC3D-25B3-44DE-9A8A-D5CB25872B95}" type="slidenum">
              <a:rPr lang="en-US" altLang="en-US" smtClean="0"/>
              <a:pPr>
                <a:defRPr/>
              </a:pPr>
              <a:t>14</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 2011 Kaiser Foundation Health Plan, Inc. For internal use only.</a:t>
            </a:r>
            <a:endParaRPr lang="en-US" altLang="en-US"/>
          </a:p>
        </p:txBody>
      </p:sp>
      <p:sp>
        <p:nvSpPr>
          <p:cNvPr id="6" name="Date Placeholder 5"/>
          <p:cNvSpPr>
            <a:spLocks noGrp="1"/>
          </p:cNvSpPr>
          <p:nvPr>
            <p:ph type="dt" sz="quarter" idx="12"/>
          </p:nvPr>
        </p:nvSpPr>
        <p:spPr/>
        <p:txBody>
          <a:bodyPr/>
          <a:lstStyle/>
          <a:p>
            <a:pPr>
              <a:defRPr/>
            </a:pPr>
            <a:fld id="{35820E92-AC84-445E-B692-301F1D6A1EB6}" type="datetime4">
              <a:rPr lang="en-US" altLang="en-US" smtClean="0"/>
              <a:pPr>
                <a:defRPr/>
              </a:pPr>
              <a:t>March 31, 2016</a:t>
            </a:fld>
            <a:endParaRPr lang="en-US" altLang="en-US"/>
          </a:p>
        </p:txBody>
      </p:sp>
      <p:sp>
        <p:nvSpPr>
          <p:cNvPr id="37895"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a:solidFill>
                  <a:schemeClr val="tx2"/>
                </a:solidFill>
              </a:rPr>
              <a:t>Who is your audience for this information?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736725"/>
            <a:ext cx="8229600" cy="3305520"/>
          </a:xfrm>
        </p:spPr>
        <p:txBody>
          <a:bodyPr/>
          <a:lstStyle/>
          <a:p>
            <a:r>
              <a:rPr lang="en-US" altLang="en-US" dirty="0" smtClean="0"/>
              <a:t>It is important to remember (or remind) that absenteeism is due to many factors.</a:t>
            </a:r>
          </a:p>
          <a:p>
            <a:pPr lvl="1"/>
            <a:r>
              <a:rPr lang="en-US" altLang="en-US" dirty="0" smtClean="0"/>
              <a:t>Curriculum days, RTI meetings, district workshops, professional development</a:t>
            </a:r>
          </a:p>
          <a:p>
            <a:pPr lvl="1"/>
            <a:r>
              <a:rPr lang="en-US" altLang="en-US" dirty="0" smtClean="0"/>
              <a:t>Funeral leave, maternity leave, long-term illness, temporary disability</a:t>
            </a:r>
          </a:p>
          <a:p>
            <a:pPr lvl="1"/>
            <a:r>
              <a:rPr lang="en-US" altLang="en-US" dirty="0" smtClean="0"/>
              <a:t>Jury duty, military leave</a:t>
            </a:r>
          </a:p>
          <a:p>
            <a:r>
              <a:rPr lang="en-US" altLang="en-US" dirty="0" smtClean="0"/>
              <a:t>You should not measure the program’s impact on absenteeism unless sick days can be counted separately.</a:t>
            </a:r>
          </a:p>
          <a:p>
            <a:r>
              <a:rPr lang="en-US" altLang="en-US" dirty="0" smtClean="0"/>
              <a:t>It </a:t>
            </a:r>
            <a:r>
              <a:rPr lang="en-US" altLang="en-US" dirty="0"/>
              <a:t>takes TIME for outcomes to </a:t>
            </a:r>
            <a:r>
              <a:rPr lang="en-US" altLang="en-US" dirty="0" smtClean="0"/>
              <a:t>change</a:t>
            </a:r>
            <a:endParaRPr lang="en-US" altLang="en-US" dirty="0"/>
          </a:p>
        </p:txBody>
      </p:sp>
      <p:sp>
        <p:nvSpPr>
          <p:cNvPr id="4" name="Slide Number Placeholder 3"/>
          <p:cNvSpPr>
            <a:spLocks noGrp="1"/>
          </p:cNvSpPr>
          <p:nvPr>
            <p:ph type="sldNum" sz="quarter" idx="10"/>
          </p:nvPr>
        </p:nvSpPr>
        <p:spPr/>
        <p:txBody>
          <a:bodyPr/>
          <a:lstStyle/>
          <a:p>
            <a:pPr>
              <a:defRPr/>
            </a:pPr>
            <a:fld id="{4B4C4F24-88AD-4D52-A3C0-B0852D871118}" type="slidenum">
              <a:rPr lang="en-US" altLang="en-US" smtClean="0"/>
              <a:pPr>
                <a:defRPr/>
              </a:pPr>
              <a:t>15</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 2011 Kaiser Foundation Health Plan, Inc. For internal use only.</a:t>
            </a:r>
            <a:endParaRPr lang="en-US" altLang="en-US"/>
          </a:p>
        </p:txBody>
      </p:sp>
      <p:sp>
        <p:nvSpPr>
          <p:cNvPr id="6" name="Date Placeholder 5"/>
          <p:cNvSpPr>
            <a:spLocks noGrp="1"/>
          </p:cNvSpPr>
          <p:nvPr>
            <p:ph type="dt" sz="quarter" idx="12"/>
          </p:nvPr>
        </p:nvSpPr>
        <p:spPr/>
        <p:txBody>
          <a:bodyPr/>
          <a:lstStyle/>
          <a:p>
            <a:pPr>
              <a:defRPr/>
            </a:pPr>
            <a:fld id="{35820E92-AC84-445E-B692-301F1D6A1EB6}" type="datetime4">
              <a:rPr lang="en-US" altLang="en-US" smtClean="0"/>
              <a:pPr>
                <a:defRPr/>
              </a:pPr>
              <a:t>March 31, 2016</a:t>
            </a:fld>
            <a:endParaRPr lang="en-US" altLang="en-US"/>
          </a:p>
        </p:txBody>
      </p:sp>
      <p:sp>
        <p:nvSpPr>
          <p:cNvPr id="39942" name="Title 1"/>
          <p:cNvSpPr>
            <a:spLocks noGrp="1"/>
          </p:cNvSpPr>
          <p:nvPr>
            <p:ph type="title"/>
          </p:nvPr>
        </p:nvSpPr>
        <p:spPr>
          <a:xfrm>
            <a:off x="457200" y="677863"/>
            <a:ext cx="8229600" cy="563562"/>
          </a:xfrm>
        </p:spPr>
        <p:txBody>
          <a:bodyPr/>
          <a:lstStyle/>
          <a:p>
            <a:r>
              <a:rPr lang="en-US" altLang="en-US" smtClean="0"/>
              <a:t>Staff Absenteeism</a:t>
            </a:r>
          </a:p>
        </p:txBody>
      </p:sp>
      <p:sp>
        <p:nvSpPr>
          <p:cNvPr id="39943"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a:solidFill>
                  <a:schemeClr val="tx2"/>
                </a:solidFill>
              </a:rPr>
              <a:t>Is the data available?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1736725"/>
            <a:ext cx="8229600" cy="2363788"/>
          </a:xfrm>
        </p:spPr>
        <p:txBody>
          <a:bodyPr/>
          <a:lstStyle/>
          <a:p>
            <a:r>
              <a:rPr lang="en-US" altLang="en-US" dirty="0" smtClean="0"/>
              <a:t>Agree on what you are measuring, how often, and who is responsible</a:t>
            </a:r>
          </a:p>
          <a:p>
            <a:r>
              <a:rPr lang="en-US" altLang="en-US" smtClean="0"/>
              <a:t>Use the annual survey to measure progress toward that goal</a:t>
            </a:r>
          </a:p>
          <a:p>
            <a:r>
              <a:rPr lang="en-US" altLang="en-US" dirty="0" smtClean="0"/>
              <a:t>Agree on a time frame</a:t>
            </a:r>
          </a:p>
          <a:p>
            <a:r>
              <a:rPr lang="en-US" altLang="en-US" dirty="0" smtClean="0"/>
              <a:t>Set expectations for change</a:t>
            </a:r>
          </a:p>
          <a:p>
            <a:endParaRPr lang="en-US" altLang="en-US" dirty="0" smtClean="0"/>
          </a:p>
        </p:txBody>
      </p:sp>
      <p:sp>
        <p:nvSpPr>
          <p:cNvPr id="4" name="Slide Number Placeholder 3"/>
          <p:cNvSpPr>
            <a:spLocks noGrp="1"/>
          </p:cNvSpPr>
          <p:nvPr>
            <p:ph type="sldNum" sz="quarter" idx="10"/>
          </p:nvPr>
        </p:nvSpPr>
        <p:spPr/>
        <p:txBody>
          <a:bodyPr/>
          <a:lstStyle/>
          <a:p>
            <a:pPr>
              <a:defRPr/>
            </a:pPr>
            <a:fld id="{F5676CFE-83C7-4418-8A4F-9461BDB7F434}" type="slidenum">
              <a:rPr lang="en-US" altLang="en-US" smtClean="0"/>
              <a:pPr>
                <a:defRPr/>
              </a:pPr>
              <a:t>16</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 2011 Kaiser Foundation Health Plan, Inc. For internal use only.</a:t>
            </a:r>
            <a:endParaRPr lang="en-US" altLang="en-US"/>
          </a:p>
        </p:txBody>
      </p:sp>
      <p:sp>
        <p:nvSpPr>
          <p:cNvPr id="6" name="Date Placeholder 5"/>
          <p:cNvSpPr>
            <a:spLocks noGrp="1"/>
          </p:cNvSpPr>
          <p:nvPr>
            <p:ph type="dt" sz="quarter" idx="12"/>
          </p:nvPr>
        </p:nvSpPr>
        <p:spPr/>
        <p:txBody>
          <a:bodyPr/>
          <a:lstStyle/>
          <a:p>
            <a:pPr>
              <a:defRPr/>
            </a:pPr>
            <a:fld id="{35820E92-AC84-445E-B692-301F1D6A1EB6}" type="datetime4">
              <a:rPr lang="en-US" altLang="en-US" smtClean="0"/>
              <a:pPr>
                <a:defRPr/>
              </a:pPr>
              <a:t>March 31, 2016</a:t>
            </a:fld>
            <a:endParaRPr lang="en-US" altLang="en-US"/>
          </a:p>
        </p:txBody>
      </p:sp>
      <p:sp>
        <p:nvSpPr>
          <p:cNvPr id="44038" name="Title 1"/>
          <p:cNvSpPr>
            <a:spLocks noGrp="1"/>
          </p:cNvSpPr>
          <p:nvPr>
            <p:ph type="title"/>
          </p:nvPr>
        </p:nvSpPr>
        <p:spPr>
          <a:xfrm>
            <a:off x="457200" y="677863"/>
            <a:ext cx="8229600" cy="563562"/>
          </a:xfrm>
        </p:spPr>
        <p:txBody>
          <a:bodyPr/>
          <a:lstStyle/>
          <a:p>
            <a:r>
              <a:rPr lang="en-US" altLang="en-US" smtClean="0"/>
              <a:t>Staff Absenteeism</a:t>
            </a:r>
          </a:p>
        </p:txBody>
      </p:sp>
      <p:sp>
        <p:nvSpPr>
          <p:cNvPr id="44039"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a:solidFill>
                  <a:schemeClr val="tx2"/>
                </a:solidFill>
              </a:rPr>
              <a:t>Setting Up a Measurement Plan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CEC7F3D-FB60-4BE7-BA24-E09758D55B28}" type="slidenum">
              <a:rPr lang="en-US" altLang="en-US"/>
              <a:pPr>
                <a:defRPr/>
              </a:pPr>
              <a:t>17</a:t>
            </a:fld>
            <a:endParaRPr lang="en-US" altLang="en-US"/>
          </a:p>
        </p:txBody>
      </p:sp>
      <p:sp>
        <p:nvSpPr>
          <p:cNvPr id="7" name="Footer Placeholder 3"/>
          <p:cNvSpPr>
            <a:spLocks noGrp="1"/>
          </p:cNvSpPr>
          <p:nvPr>
            <p:ph type="ftr" sz="quarter" idx="11"/>
          </p:nvPr>
        </p:nvSpPr>
        <p:spPr/>
        <p:txBody>
          <a:bodyPr/>
          <a:lstStyle/>
          <a:p>
            <a:pPr>
              <a:defRPr/>
            </a:pPr>
            <a:r>
              <a:rPr lang="en-US" altLang="en-US"/>
              <a:t>|     © 2011 Kaiser Foundation Health Plan, Inc. For internal use only.</a:t>
            </a:r>
          </a:p>
        </p:txBody>
      </p:sp>
      <p:sp>
        <p:nvSpPr>
          <p:cNvPr id="8" name="Date Placeholder 4"/>
          <p:cNvSpPr>
            <a:spLocks noGrp="1"/>
          </p:cNvSpPr>
          <p:nvPr>
            <p:ph type="dt" sz="quarter" idx="12"/>
          </p:nvPr>
        </p:nvSpPr>
        <p:spPr/>
        <p:txBody>
          <a:bodyPr/>
          <a:lstStyle/>
          <a:p>
            <a:pPr>
              <a:defRPr/>
            </a:pPr>
            <a:fld id="{BD8BD7F5-560C-401F-A2EB-ADBCCDD2C990}" type="datetime4">
              <a:rPr lang="en-US" altLang="en-US"/>
              <a:pPr>
                <a:defRPr/>
              </a:pPr>
              <a:t>March 31, 2016</a:t>
            </a:fld>
            <a:endParaRPr lang="en-US" altLang="en-US"/>
          </a:p>
        </p:txBody>
      </p:sp>
      <p:sp>
        <p:nvSpPr>
          <p:cNvPr id="46085" name="Rectangle 3"/>
          <p:cNvSpPr>
            <a:spLocks noGrp="1" noChangeArrowheads="1"/>
          </p:cNvSpPr>
          <p:nvPr>
            <p:ph type="title"/>
          </p:nvPr>
        </p:nvSpPr>
        <p:spPr>
          <a:xfrm>
            <a:off x="457200" y="677863"/>
            <a:ext cx="8229600" cy="563562"/>
          </a:xfrm>
        </p:spPr>
        <p:txBody>
          <a:bodyPr/>
          <a:lstStyle/>
          <a:p>
            <a:r>
              <a:rPr lang="en-US" altLang="en-US" smtClean="0"/>
              <a:t>Questions? Comments? Concerns?</a:t>
            </a:r>
          </a:p>
        </p:txBody>
      </p:sp>
      <p:sp>
        <p:nvSpPr>
          <p:cNvPr id="46086" name="Rectangle 4"/>
          <p:cNvSpPr>
            <a:spLocks noChangeArrowheads="1"/>
          </p:cNvSpPr>
          <p:nvPr/>
        </p:nvSpPr>
        <p:spPr bwMode="gray">
          <a:xfrm>
            <a:off x="0" y="1828800"/>
            <a:ext cx="1803400" cy="4019550"/>
          </a:xfrm>
          <a:prstGeom prst="rect">
            <a:avLst/>
          </a:prstGeom>
          <a:solidFill>
            <a:srgbClr val="AAB198">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ltLang="en-US"/>
          </a:p>
        </p:txBody>
      </p:sp>
      <p:sp>
        <p:nvSpPr>
          <p:cNvPr id="46087" name="Rectangle 5"/>
          <p:cNvSpPr>
            <a:spLocks noChangeArrowheads="1"/>
          </p:cNvSpPr>
          <p:nvPr/>
        </p:nvSpPr>
        <p:spPr bwMode="gray">
          <a:xfrm>
            <a:off x="7321550" y="1828800"/>
            <a:ext cx="1822450" cy="4019550"/>
          </a:xfrm>
          <a:prstGeom prst="rect">
            <a:avLst/>
          </a:prstGeom>
          <a:solidFill>
            <a:srgbClr val="AAB198">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endParaRPr lang="en-US" altLang="en-US"/>
          </a:p>
        </p:txBody>
      </p:sp>
      <p:pic>
        <p:nvPicPr>
          <p:cNvPr id="46088" name="Picture 6" descr="SMP0010311_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1828800"/>
            <a:ext cx="5338763"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D04C625E-733A-4639-8271-E7D56EEB0D98}" type="slidenum">
              <a:rPr lang="en-US" altLang="en-US" sz="900" smtClean="0">
                <a:solidFill>
                  <a:srgbClr val="414636"/>
                </a:solidFill>
              </a:rPr>
              <a:pPr>
                <a:lnSpc>
                  <a:spcPct val="100000"/>
                </a:lnSpc>
                <a:spcBef>
                  <a:spcPct val="0"/>
                </a:spcBef>
                <a:buClrTx/>
                <a:buFontTx/>
                <a:buNone/>
              </a:pPr>
              <a:t>2</a:t>
            </a:fld>
            <a:endParaRPr lang="en-US" altLang="en-US" sz="900" smtClean="0">
              <a:solidFill>
                <a:srgbClr val="414636"/>
              </a:solidFill>
            </a:endParaRPr>
          </a:p>
        </p:txBody>
      </p:sp>
      <p:sp>
        <p:nvSpPr>
          <p:cNvPr id="9219" name="Date Placeholder 4"/>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00287862-D52D-44FB-895B-1F55D54C7A80}"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9220" name="Rectangle 2"/>
          <p:cNvSpPr>
            <a:spLocks noGrp="1" noChangeArrowheads="1"/>
          </p:cNvSpPr>
          <p:nvPr>
            <p:ph type="title"/>
          </p:nvPr>
        </p:nvSpPr>
        <p:spPr>
          <a:xfrm>
            <a:off x="457200" y="677863"/>
            <a:ext cx="8229600" cy="563562"/>
          </a:xfrm>
        </p:spPr>
        <p:txBody>
          <a:bodyPr/>
          <a:lstStyle/>
          <a:p>
            <a:pPr eaLnBrk="1" hangingPunct="1"/>
            <a:r>
              <a:rPr lang="en-US" altLang="en-US" smtClean="0"/>
              <a:t>Workshop Outline</a:t>
            </a:r>
          </a:p>
        </p:txBody>
      </p:sp>
      <p:sp>
        <p:nvSpPr>
          <p:cNvPr id="1598467" name="Rectangle 3"/>
          <p:cNvSpPr>
            <a:spLocks noChangeArrowheads="1"/>
          </p:cNvSpPr>
          <p:nvPr/>
        </p:nvSpPr>
        <p:spPr bwMode="gray">
          <a:xfrm>
            <a:off x="542925" y="1825625"/>
            <a:ext cx="8039100" cy="788988"/>
          </a:xfrm>
          <a:prstGeom prst="rect">
            <a:avLst/>
          </a:prstGeom>
          <a:solidFill>
            <a:schemeClr val="tx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00"/>
          </a:p>
        </p:txBody>
      </p:sp>
      <p:sp>
        <p:nvSpPr>
          <p:cNvPr id="1598468" name="Text Box 4"/>
          <p:cNvSpPr txBox="1">
            <a:spLocks noChangeArrowheads="1"/>
          </p:cNvSpPr>
          <p:nvPr/>
        </p:nvSpPr>
        <p:spPr bwMode="gray">
          <a:xfrm>
            <a:off x="762000" y="2016125"/>
            <a:ext cx="70104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000" b="1">
                <a:solidFill>
                  <a:schemeClr val="bg1"/>
                </a:solidFill>
              </a:rPr>
              <a:t>Introductions</a:t>
            </a:r>
          </a:p>
        </p:txBody>
      </p:sp>
      <p:sp>
        <p:nvSpPr>
          <p:cNvPr id="1598469" name="Rectangle 5"/>
          <p:cNvSpPr>
            <a:spLocks noChangeArrowheads="1"/>
          </p:cNvSpPr>
          <p:nvPr/>
        </p:nvSpPr>
        <p:spPr bwMode="gray">
          <a:xfrm>
            <a:off x="542925" y="2633663"/>
            <a:ext cx="8039100" cy="788987"/>
          </a:xfrm>
          <a:prstGeom prst="rect">
            <a:avLst/>
          </a:prstGeom>
          <a:solidFill>
            <a:schemeClr val="tx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00"/>
          </a:p>
        </p:txBody>
      </p:sp>
      <p:sp>
        <p:nvSpPr>
          <p:cNvPr id="1598470" name="Text Box 6"/>
          <p:cNvSpPr txBox="1">
            <a:spLocks noChangeArrowheads="1"/>
          </p:cNvSpPr>
          <p:nvPr/>
        </p:nvSpPr>
        <p:spPr bwMode="gray">
          <a:xfrm>
            <a:off x="762000" y="2824163"/>
            <a:ext cx="7010400" cy="4000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000" b="1" dirty="0" smtClean="0">
                <a:solidFill>
                  <a:schemeClr val="bg1"/>
                </a:solidFill>
              </a:rPr>
              <a:t>Setting up an evaluation for success</a:t>
            </a:r>
            <a:endParaRPr lang="en-US" altLang="en-US" sz="2000" b="1" dirty="0">
              <a:solidFill>
                <a:schemeClr val="bg1"/>
              </a:solidFill>
            </a:endParaRPr>
          </a:p>
        </p:txBody>
      </p:sp>
      <p:sp>
        <p:nvSpPr>
          <p:cNvPr id="1598471" name="Rectangle 7"/>
          <p:cNvSpPr>
            <a:spLocks noChangeArrowheads="1"/>
          </p:cNvSpPr>
          <p:nvPr/>
        </p:nvSpPr>
        <p:spPr bwMode="gray">
          <a:xfrm>
            <a:off x="542925" y="3441700"/>
            <a:ext cx="8039100" cy="787400"/>
          </a:xfrm>
          <a:prstGeom prst="rect">
            <a:avLst/>
          </a:prstGeom>
          <a:solidFill>
            <a:schemeClr val="tx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00"/>
          </a:p>
        </p:txBody>
      </p:sp>
      <p:sp>
        <p:nvSpPr>
          <p:cNvPr id="1598472" name="Text Box 8"/>
          <p:cNvSpPr txBox="1">
            <a:spLocks noChangeArrowheads="1"/>
          </p:cNvSpPr>
          <p:nvPr/>
        </p:nvSpPr>
        <p:spPr bwMode="gray">
          <a:xfrm>
            <a:off x="762000" y="3630613"/>
            <a:ext cx="70104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000" b="1" dirty="0" smtClean="0">
                <a:solidFill>
                  <a:schemeClr val="bg1"/>
                </a:solidFill>
              </a:rPr>
              <a:t>Annual surveys</a:t>
            </a:r>
            <a:endParaRPr lang="en-US" altLang="en-US" sz="2000" b="1" dirty="0">
              <a:solidFill>
                <a:schemeClr val="bg1"/>
              </a:solidFill>
            </a:endParaRPr>
          </a:p>
        </p:txBody>
      </p:sp>
      <p:sp>
        <p:nvSpPr>
          <p:cNvPr id="1598473" name="Rectangle 9"/>
          <p:cNvSpPr>
            <a:spLocks noChangeArrowheads="1"/>
          </p:cNvSpPr>
          <p:nvPr/>
        </p:nvSpPr>
        <p:spPr bwMode="gray">
          <a:xfrm>
            <a:off x="542925" y="4248150"/>
            <a:ext cx="8039100" cy="788988"/>
          </a:xfrm>
          <a:prstGeom prst="rect">
            <a:avLst/>
          </a:prstGeom>
          <a:solidFill>
            <a:schemeClr val="tx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00"/>
          </a:p>
        </p:txBody>
      </p:sp>
      <p:sp>
        <p:nvSpPr>
          <p:cNvPr id="1598474" name="Text Box 10"/>
          <p:cNvSpPr txBox="1">
            <a:spLocks noChangeArrowheads="1"/>
          </p:cNvSpPr>
          <p:nvPr/>
        </p:nvSpPr>
        <p:spPr bwMode="gray">
          <a:xfrm>
            <a:off x="762000" y="4438650"/>
            <a:ext cx="70104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000" b="1" dirty="0">
                <a:solidFill>
                  <a:schemeClr val="bg1"/>
                </a:solidFill>
              </a:rPr>
              <a:t>Collecting </a:t>
            </a:r>
            <a:r>
              <a:rPr lang="en-US" altLang="en-US" sz="2000" b="1" dirty="0" smtClean="0">
                <a:solidFill>
                  <a:schemeClr val="bg1"/>
                </a:solidFill>
              </a:rPr>
              <a:t>personal stories </a:t>
            </a:r>
            <a:endParaRPr lang="en-US" altLang="en-US" sz="2000" b="1" dirty="0">
              <a:solidFill>
                <a:schemeClr val="bg1"/>
              </a:solidFill>
            </a:endParaRPr>
          </a:p>
        </p:txBody>
      </p:sp>
      <p:sp>
        <p:nvSpPr>
          <p:cNvPr id="1598475" name="Rectangle 11"/>
          <p:cNvSpPr>
            <a:spLocks noChangeArrowheads="1"/>
          </p:cNvSpPr>
          <p:nvPr/>
        </p:nvSpPr>
        <p:spPr bwMode="gray">
          <a:xfrm>
            <a:off x="542925" y="5056188"/>
            <a:ext cx="8039100" cy="788987"/>
          </a:xfrm>
          <a:prstGeom prst="rect">
            <a:avLst/>
          </a:prstGeom>
          <a:solidFill>
            <a:schemeClr val="tx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00"/>
          </a:p>
        </p:txBody>
      </p:sp>
      <p:sp>
        <p:nvSpPr>
          <p:cNvPr id="1598476" name="Text Box 12"/>
          <p:cNvSpPr txBox="1">
            <a:spLocks noChangeArrowheads="1"/>
          </p:cNvSpPr>
          <p:nvPr/>
        </p:nvSpPr>
        <p:spPr bwMode="gray">
          <a:xfrm>
            <a:off x="762000" y="5246688"/>
            <a:ext cx="70104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000" b="1">
                <a:solidFill>
                  <a:schemeClr val="bg1"/>
                </a:solidFill>
              </a:rPr>
              <a:t>Absenteeism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98467"/>
                                        </p:tgtEl>
                                        <p:attrNameLst>
                                          <p:attrName>style.visibility</p:attrName>
                                        </p:attrNameLst>
                                      </p:cBhvr>
                                      <p:to>
                                        <p:strVal val="visible"/>
                                      </p:to>
                                    </p:set>
                                    <p:animEffect transition="in" filter="wipe(left)">
                                      <p:cBhvr>
                                        <p:cTn id="7" dur="500"/>
                                        <p:tgtEl>
                                          <p:spTgt spid="15984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8468"/>
                                        </p:tgtEl>
                                        <p:attrNameLst>
                                          <p:attrName>style.visibility</p:attrName>
                                        </p:attrNameLst>
                                      </p:cBhvr>
                                      <p:to>
                                        <p:strVal val="visible"/>
                                      </p:to>
                                    </p:set>
                                    <p:animEffect transition="in" filter="fade">
                                      <p:cBhvr>
                                        <p:cTn id="10" dur="1000"/>
                                        <p:tgtEl>
                                          <p:spTgt spid="15984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98469"/>
                                        </p:tgtEl>
                                        <p:attrNameLst>
                                          <p:attrName>style.visibility</p:attrName>
                                        </p:attrNameLst>
                                      </p:cBhvr>
                                      <p:to>
                                        <p:strVal val="visible"/>
                                      </p:to>
                                    </p:set>
                                    <p:animEffect transition="in" filter="wipe(left)">
                                      <p:cBhvr>
                                        <p:cTn id="15" dur="500"/>
                                        <p:tgtEl>
                                          <p:spTgt spid="15984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98470"/>
                                        </p:tgtEl>
                                        <p:attrNameLst>
                                          <p:attrName>style.visibility</p:attrName>
                                        </p:attrNameLst>
                                      </p:cBhvr>
                                      <p:to>
                                        <p:strVal val="visible"/>
                                      </p:to>
                                    </p:set>
                                    <p:animEffect transition="in" filter="fade">
                                      <p:cBhvr>
                                        <p:cTn id="18" dur="1000"/>
                                        <p:tgtEl>
                                          <p:spTgt spid="1598470"/>
                                        </p:tgtEl>
                                      </p:cBhvr>
                                    </p:animEffect>
                                  </p:childTnLst>
                                </p:cTn>
                              </p:par>
                              <p:par>
                                <p:cTn id="19" presetID="9" presetClass="emph" presetSubtype="0" grpId="1" nodeType="withEffect">
                                  <p:stCondLst>
                                    <p:cond delay="0"/>
                                  </p:stCondLst>
                                  <p:childTnLst>
                                    <p:set>
                                      <p:cBhvr rctx="PPT">
                                        <p:cTn id="20" dur="indefinite"/>
                                        <p:tgtEl>
                                          <p:spTgt spid="1598467"/>
                                        </p:tgtEl>
                                        <p:attrNameLst>
                                          <p:attrName>style.opacity</p:attrName>
                                        </p:attrNameLst>
                                      </p:cBhvr>
                                      <p:to>
                                        <p:strVal val="0.4"/>
                                      </p:to>
                                    </p:set>
                                    <p:animEffect filter="image" prLst="opacity: 0.4">
                                      <p:cBhvr rctx="IE">
                                        <p:cTn id="21" dur="indefinite"/>
                                        <p:tgtEl>
                                          <p:spTgt spid="15984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98471"/>
                                        </p:tgtEl>
                                        <p:attrNameLst>
                                          <p:attrName>style.visibility</p:attrName>
                                        </p:attrNameLst>
                                      </p:cBhvr>
                                      <p:to>
                                        <p:strVal val="visible"/>
                                      </p:to>
                                    </p:set>
                                    <p:animEffect transition="in" filter="wipe(left)">
                                      <p:cBhvr>
                                        <p:cTn id="26" dur="500"/>
                                        <p:tgtEl>
                                          <p:spTgt spid="1598471"/>
                                        </p:tgtEl>
                                      </p:cBhvr>
                                    </p:animEffect>
                                  </p:childTnLst>
                                </p:cTn>
                              </p:par>
                              <p:par>
                                <p:cTn id="27" presetID="10" presetClass="entr" presetSubtype="0" fill="hold" nodeType="withEffect">
                                  <p:stCondLst>
                                    <p:cond delay="0"/>
                                  </p:stCondLst>
                                  <p:childTnLst>
                                    <p:set>
                                      <p:cBhvr>
                                        <p:cTn id="28" dur="1" fill="hold">
                                          <p:stCondLst>
                                            <p:cond delay="0"/>
                                          </p:stCondLst>
                                        </p:cTn>
                                        <p:tgtEl>
                                          <p:spTgt spid="1598472"/>
                                        </p:tgtEl>
                                        <p:attrNameLst>
                                          <p:attrName>style.visibility</p:attrName>
                                        </p:attrNameLst>
                                      </p:cBhvr>
                                      <p:to>
                                        <p:strVal val="visible"/>
                                      </p:to>
                                    </p:set>
                                    <p:animEffect transition="in" filter="fade">
                                      <p:cBhvr>
                                        <p:cTn id="29" dur="1000"/>
                                        <p:tgtEl>
                                          <p:spTgt spid="1598472"/>
                                        </p:tgtEl>
                                      </p:cBhvr>
                                    </p:animEffect>
                                  </p:childTnLst>
                                </p:cTn>
                              </p:par>
                              <p:par>
                                <p:cTn id="30" presetID="9" presetClass="emph" presetSubtype="0" grpId="1" nodeType="withEffect">
                                  <p:stCondLst>
                                    <p:cond delay="0"/>
                                  </p:stCondLst>
                                  <p:childTnLst>
                                    <p:set>
                                      <p:cBhvr rctx="PPT">
                                        <p:cTn id="31" dur="indefinite"/>
                                        <p:tgtEl>
                                          <p:spTgt spid="1598469"/>
                                        </p:tgtEl>
                                        <p:attrNameLst>
                                          <p:attrName>style.opacity</p:attrName>
                                        </p:attrNameLst>
                                      </p:cBhvr>
                                      <p:to>
                                        <p:strVal val="0.4"/>
                                      </p:to>
                                    </p:set>
                                    <p:animEffect filter="image" prLst="opacity: 0.4">
                                      <p:cBhvr rctx="IE">
                                        <p:cTn id="32" dur="indefinite"/>
                                        <p:tgtEl>
                                          <p:spTgt spid="15984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98473"/>
                                        </p:tgtEl>
                                        <p:attrNameLst>
                                          <p:attrName>style.visibility</p:attrName>
                                        </p:attrNameLst>
                                      </p:cBhvr>
                                      <p:to>
                                        <p:strVal val="visible"/>
                                      </p:to>
                                    </p:set>
                                    <p:animEffect transition="in" filter="wipe(left)">
                                      <p:cBhvr>
                                        <p:cTn id="37" dur="500"/>
                                        <p:tgtEl>
                                          <p:spTgt spid="1598473"/>
                                        </p:tgtEl>
                                      </p:cBhvr>
                                    </p:animEffect>
                                  </p:childTnLst>
                                </p:cTn>
                              </p:par>
                              <p:par>
                                <p:cTn id="38" presetID="10" presetClass="entr" presetSubtype="0" fill="hold" nodeType="withEffect">
                                  <p:stCondLst>
                                    <p:cond delay="0"/>
                                  </p:stCondLst>
                                  <p:childTnLst>
                                    <p:set>
                                      <p:cBhvr>
                                        <p:cTn id="39" dur="1" fill="hold">
                                          <p:stCondLst>
                                            <p:cond delay="0"/>
                                          </p:stCondLst>
                                        </p:cTn>
                                        <p:tgtEl>
                                          <p:spTgt spid="1598474"/>
                                        </p:tgtEl>
                                        <p:attrNameLst>
                                          <p:attrName>style.visibility</p:attrName>
                                        </p:attrNameLst>
                                      </p:cBhvr>
                                      <p:to>
                                        <p:strVal val="visible"/>
                                      </p:to>
                                    </p:set>
                                    <p:animEffect transition="in" filter="fade">
                                      <p:cBhvr>
                                        <p:cTn id="40" dur="1000"/>
                                        <p:tgtEl>
                                          <p:spTgt spid="1598474"/>
                                        </p:tgtEl>
                                      </p:cBhvr>
                                    </p:animEffect>
                                  </p:childTnLst>
                                </p:cTn>
                              </p:par>
                              <p:par>
                                <p:cTn id="41" presetID="9" presetClass="emph" presetSubtype="0" grpId="1" nodeType="withEffect">
                                  <p:stCondLst>
                                    <p:cond delay="0"/>
                                  </p:stCondLst>
                                  <p:childTnLst>
                                    <p:set>
                                      <p:cBhvr rctx="PPT">
                                        <p:cTn id="42" dur="indefinite"/>
                                        <p:tgtEl>
                                          <p:spTgt spid="1598471"/>
                                        </p:tgtEl>
                                        <p:attrNameLst>
                                          <p:attrName>style.opacity</p:attrName>
                                        </p:attrNameLst>
                                      </p:cBhvr>
                                      <p:to>
                                        <p:strVal val="0.4"/>
                                      </p:to>
                                    </p:set>
                                    <p:animEffect filter="image" prLst="opacity: 0.4">
                                      <p:cBhvr rctx="IE">
                                        <p:cTn id="43" dur="indefinite"/>
                                        <p:tgtEl>
                                          <p:spTgt spid="159847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598475"/>
                                        </p:tgtEl>
                                        <p:attrNameLst>
                                          <p:attrName>style.visibility</p:attrName>
                                        </p:attrNameLst>
                                      </p:cBhvr>
                                      <p:to>
                                        <p:strVal val="visible"/>
                                      </p:to>
                                    </p:set>
                                    <p:animEffect transition="in" filter="wipe(left)">
                                      <p:cBhvr>
                                        <p:cTn id="48" dur="500"/>
                                        <p:tgtEl>
                                          <p:spTgt spid="159847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98476"/>
                                        </p:tgtEl>
                                        <p:attrNameLst>
                                          <p:attrName>style.visibility</p:attrName>
                                        </p:attrNameLst>
                                      </p:cBhvr>
                                      <p:to>
                                        <p:strVal val="visible"/>
                                      </p:to>
                                    </p:set>
                                    <p:animEffect transition="in" filter="fade">
                                      <p:cBhvr>
                                        <p:cTn id="51" dur="1000"/>
                                        <p:tgtEl>
                                          <p:spTgt spid="1598476"/>
                                        </p:tgtEl>
                                      </p:cBhvr>
                                    </p:animEffect>
                                  </p:childTnLst>
                                </p:cTn>
                              </p:par>
                              <p:par>
                                <p:cTn id="52" presetID="9" presetClass="emph" presetSubtype="0" grpId="1" nodeType="withEffect">
                                  <p:stCondLst>
                                    <p:cond delay="0"/>
                                  </p:stCondLst>
                                  <p:childTnLst>
                                    <p:set>
                                      <p:cBhvr rctx="PPT">
                                        <p:cTn id="53" dur="indefinite"/>
                                        <p:tgtEl>
                                          <p:spTgt spid="1598473"/>
                                        </p:tgtEl>
                                        <p:attrNameLst>
                                          <p:attrName>style.opacity</p:attrName>
                                        </p:attrNameLst>
                                      </p:cBhvr>
                                      <p:to>
                                        <p:strVal val="0.4"/>
                                      </p:to>
                                    </p:set>
                                    <p:animEffect filter="image" prLst="opacity: 0.4">
                                      <p:cBhvr rctx="IE">
                                        <p:cTn id="54" dur="indefinite"/>
                                        <p:tgtEl>
                                          <p:spTgt spid="1598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467" grpId="0" animBg="1"/>
      <p:bldP spid="1598467" grpId="1" animBg="1"/>
      <p:bldP spid="1598468" grpId="0"/>
      <p:bldP spid="1598469" grpId="0" animBg="1"/>
      <p:bldP spid="1598469" grpId="1" animBg="1"/>
      <p:bldP spid="1598470" grpId="0"/>
      <p:bldP spid="1598471" grpId="0" animBg="1"/>
      <p:bldP spid="1598471" grpId="1" animBg="1"/>
      <p:bldP spid="1598473" grpId="0" animBg="1"/>
      <p:bldP spid="1598473" grpId="1" animBg="1"/>
      <p:bldP spid="1598475" grpId="0" animBg="1"/>
      <p:bldP spid="15984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77863"/>
            <a:ext cx="8229600" cy="563562"/>
          </a:xfrm>
        </p:spPr>
        <p:txBody>
          <a:bodyPr/>
          <a:lstStyle/>
          <a:p>
            <a:r>
              <a:rPr lang="en-US" altLang="en-US" smtClean="0"/>
              <a:t>Workshop Assumptions</a:t>
            </a:r>
          </a:p>
        </p:txBody>
      </p:sp>
      <p:sp>
        <p:nvSpPr>
          <p:cNvPr id="13315" name="Content Placeholder 2"/>
          <p:cNvSpPr>
            <a:spLocks noGrp="1"/>
          </p:cNvSpPr>
          <p:nvPr>
            <p:ph idx="1"/>
          </p:nvPr>
        </p:nvSpPr>
        <p:spPr>
          <a:xfrm>
            <a:off x="457200" y="1736725"/>
            <a:ext cx="8229600" cy="1884363"/>
          </a:xfrm>
        </p:spPr>
        <p:txBody>
          <a:bodyPr/>
          <a:lstStyle/>
          <a:p>
            <a:r>
              <a:rPr lang="en-US" altLang="en-US" smtClean="0"/>
              <a:t>You and your team are leading this effort</a:t>
            </a:r>
          </a:p>
          <a:p>
            <a:r>
              <a:rPr lang="en-US" altLang="en-US" smtClean="0"/>
              <a:t>You are not hiring an evaluator</a:t>
            </a:r>
          </a:p>
          <a:p>
            <a:r>
              <a:rPr lang="en-US" altLang="en-US" smtClean="0"/>
              <a:t>You have a limited budget and time</a:t>
            </a:r>
          </a:p>
          <a:p>
            <a:r>
              <a:rPr lang="en-US" altLang="en-US" smtClean="0"/>
              <a:t>There are expectations to demonstrate success</a:t>
            </a:r>
          </a:p>
        </p:txBody>
      </p:sp>
      <p:sp>
        <p:nvSpPr>
          <p:cNvPr id="4" name="Slide Number Placeholder 3"/>
          <p:cNvSpPr>
            <a:spLocks noGrp="1"/>
          </p:cNvSpPr>
          <p:nvPr>
            <p:ph type="sldNum" sz="quarter" idx="10"/>
          </p:nvPr>
        </p:nvSpPr>
        <p:spPr/>
        <p:txBody>
          <a:bodyPr/>
          <a:lstStyle/>
          <a:p>
            <a:pPr>
              <a:defRPr/>
            </a:pPr>
            <a:fld id="{E756FBD5-2940-400E-BE4D-B28790A4483E}" type="slidenum">
              <a:rPr lang="en-US" altLang="en-US" smtClean="0"/>
              <a:pPr>
                <a:defRPr/>
              </a:pPr>
              <a:t>3</a:t>
            </a:fld>
            <a:endParaRPr lang="en-US" altLang="en-US"/>
          </a:p>
        </p:txBody>
      </p:sp>
      <p:sp>
        <p:nvSpPr>
          <p:cNvPr id="6" name="Date Placeholder 5"/>
          <p:cNvSpPr>
            <a:spLocks noGrp="1"/>
          </p:cNvSpPr>
          <p:nvPr>
            <p:ph type="dt" sz="quarter" idx="12"/>
          </p:nvPr>
        </p:nvSpPr>
        <p:spPr/>
        <p:txBody>
          <a:bodyPr/>
          <a:lstStyle/>
          <a:p>
            <a:pPr>
              <a:defRPr/>
            </a:pPr>
            <a:fld id="{229DD4FC-D1A5-41FA-9246-EB080CF0B50B}" type="datetime4">
              <a:rPr lang="en-US" altLang="en-US" smtClean="0"/>
              <a:pPr>
                <a:defRPr/>
              </a:pPr>
              <a:t>March 31, 2016</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455B55C2-8B10-4358-8D84-CCC71D7E218A}" type="slidenum">
              <a:rPr lang="en-US" altLang="en-US" sz="900" smtClean="0">
                <a:solidFill>
                  <a:srgbClr val="414636"/>
                </a:solidFill>
              </a:rPr>
              <a:pPr>
                <a:lnSpc>
                  <a:spcPct val="100000"/>
                </a:lnSpc>
                <a:spcBef>
                  <a:spcPct val="0"/>
                </a:spcBef>
                <a:buClrTx/>
                <a:buFontTx/>
                <a:buNone/>
              </a:pPr>
              <a:t>4</a:t>
            </a:fld>
            <a:endParaRPr lang="en-US" altLang="en-US" sz="900" smtClean="0">
              <a:solidFill>
                <a:srgbClr val="414636"/>
              </a:solidFill>
            </a:endParaRPr>
          </a:p>
        </p:txBody>
      </p:sp>
      <p:sp>
        <p:nvSpPr>
          <p:cNvPr id="15363"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0CD7A1C6-BBED-4919-8224-665A98093978}"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15364" name="Rectangle 2"/>
          <p:cNvSpPr>
            <a:spLocks noGrp="1" noChangeArrowheads="1"/>
          </p:cNvSpPr>
          <p:nvPr>
            <p:ph type="title"/>
          </p:nvPr>
        </p:nvSpPr>
        <p:spPr>
          <a:xfrm>
            <a:off x="457200" y="677863"/>
            <a:ext cx="8229600" cy="563562"/>
          </a:xfrm>
          <a:noFill/>
        </p:spPr>
        <p:txBody>
          <a:bodyPr/>
          <a:lstStyle/>
          <a:p>
            <a:pPr eaLnBrk="1" hangingPunct="1"/>
            <a:r>
              <a:rPr lang="en-US" altLang="en-US" dirty="0" smtClean="0"/>
              <a:t>Ensuring a Successful Evaluation</a:t>
            </a:r>
          </a:p>
        </p:txBody>
      </p:sp>
      <p:sp>
        <p:nvSpPr>
          <p:cNvPr id="15365" name="Rectangle 3"/>
          <p:cNvSpPr>
            <a:spLocks noGrp="1" noChangeArrowheads="1"/>
          </p:cNvSpPr>
          <p:nvPr>
            <p:ph type="body" idx="1"/>
          </p:nvPr>
        </p:nvSpPr>
        <p:spPr>
          <a:xfrm>
            <a:off x="457200" y="1736725"/>
            <a:ext cx="7696200" cy="2363788"/>
          </a:xfrm>
          <a:noFill/>
        </p:spPr>
        <p:txBody>
          <a:bodyPr/>
          <a:lstStyle/>
          <a:p>
            <a:r>
              <a:rPr lang="en-US" altLang="en-US" smtClean="0"/>
              <a:t>Be clear about your evaluation objectives</a:t>
            </a:r>
          </a:p>
          <a:p>
            <a:r>
              <a:rPr lang="en-US" altLang="en-US" smtClean="0"/>
              <a:t>Make sure what you are doing is useful</a:t>
            </a:r>
          </a:p>
          <a:p>
            <a:r>
              <a:rPr lang="en-US" altLang="en-US" smtClean="0"/>
              <a:t>Set and communicate reasonable expectations</a:t>
            </a:r>
          </a:p>
          <a:p>
            <a:r>
              <a:rPr lang="en-US" altLang="en-US" smtClean="0"/>
              <a:t>Choose methods that meet your needs</a:t>
            </a:r>
          </a:p>
          <a:p>
            <a:r>
              <a:rPr lang="en-US" altLang="en-US" smtClean="0"/>
              <a:t>Be comfortable with your limitations</a:t>
            </a:r>
          </a:p>
        </p:txBody>
      </p:sp>
      <p:sp>
        <p:nvSpPr>
          <p:cNvPr id="15366"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dirty="0" smtClean="0">
                <a:solidFill>
                  <a:schemeClr val="tx2"/>
                </a:solidFill>
              </a:rPr>
              <a:t>Evaluation </a:t>
            </a:r>
            <a:r>
              <a:rPr lang="en-US" altLang="en-US" dirty="0">
                <a:solidFill>
                  <a:schemeClr val="tx2"/>
                </a:solidFill>
              </a:rPr>
              <a:t>can be many things, it does not need to be everything</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2BD2206E-06ED-44B9-9AE1-8C682EEAFCD4}" type="slidenum">
              <a:rPr lang="en-US" altLang="en-US" sz="900" smtClean="0">
                <a:solidFill>
                  <a:srgbClr val="414636"/>
                </a:solidFill>
              </a:rPr>
              <a:pPr>
                <a:lnSpc>
                  <a:spcPct val="100000"/>
                </a:lnSpc>
                <a:spcBef>
                  <a:spcPct val="0"/>
                </a:spcBef>
                <a:buClrTx/>
                <a:buFontTx/>
                <a:buNone/>
              </a:pPr>
              <a:t>5</a:t>
            </a:fld>
            <a:endParaRPr lang="en-US" altLang="en-US" sz="900" smtClean="0">
              <a:solidFill>
                <a:srgbClr val="414636"/>
              </a:solidFill>
            </a:endParaRPr>
          </a:p>
        </p:txBody>
      </p:sp>
      <p:sp>
        <p:nvSpPr>
          <p:cNvPr id="17411"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0C18254F-E901-4DCC-A1CE-CAEBA4A1827C}"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17412" name="Rectangle 2"/>
          <p:cNvSpPr>
            <a:spLocks noGrp="1" noChangeArrowheads="1"/>
          </p:cNvSpPr>
          <p:nvPr>
            <p:ph type="title"/>
          </p:nvPr>
        </p:nvSpPr>
        <p:spPr>
          <a:xfrm>
            <a:off x="457200" y="677863"/>
            <a:ext cx="8229600" cy="563562"/>
          </a:xfrm>
          <a:noFill/>
        </p:spPr>
        <p:txBody>
          <a:bodyPr/>
          <a:lstStyle/>
          <a:p>
            <a:pPr eaLnBrk="1" hangingPunct="1"/>
            <a:r>
              <a:rPr lang="en-US" altLang="en-US" smtClean="0"/>
              <a:t>Who are your stakeholders?</a:t>
            </a:r>
          </a:p>
        </p:txBody>
      </p:sp>
      <p:sp>
        <p:nvSpPr>
          <p:cNvPr id="17413" name="Rectangle 3"/>
          <p:cNvSpPr>
            <a:spLocks noGrp="1" noChangeArrowheads="1"/>
          </p:cNvSpPr>
          <p:nvPr>
            <p:ph type="body" idx="1"/>
          </p:nvPr>
        </p:nvSpPr>
        <p:spPr>
          <a:xfrm>
            <a:off x="457200" y="1736725"/>
            <a:ext cx="7696200" cy="2363788"/>
          </a:xfrm>
          <a:noFill/>
        </p:spPr>
        <p:txBody>
          <a:bodyPr/>
          <a:lstStyle/>
          <a:p>
            <a:r>
              <a:rPr lang="en-US" altLang="en-US" dirty="0" smtClean="0"/>
              <a:t>You / Program Leaders</a:t>
            </a:r>
          </a:p>
          <a:p>
            <a:r>
              <a:rPr lang="en-US" altLang="en-US" dirty="0" smtClean="0"/>
              <a:t>School Staff / Participants</a:t>
            </a:r>
          </a:p>
          <a:p>
            <a:r>
              <a:rPr lang="en-US" altLang="en-US" dirty="0" smtClean="0"/>
              <a:t>School and District Leadership</a:t>
            </a:r>
          </a:p>
          <a:p>
            <a:r>
              <a:rPr lang="en-US" altLang="en-US" dirty="0" smtClean="0"/>
              <a:t>School Board</a:t>
            </a:r>
          </a:p>
          <a:p>
            <a:r>
              <a:rPr lang="en-US" altLang="en-US" dirty="0" smtClean="0"/>
              <a:t>Funders</a:t>
            </a:r>
          </a:p>
        </p:txBody>
      </p:sp>
      <p:sp>
        <p:nvSpPr>
          <p:cNvPr id="17414"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a:solidFill>
                  <a:srgbClr val="78BEDE"/>
                </a:solidFill>
              </a:rPr>
              <a:t>What do they want or need to know?</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FB0AEB09-9A76-4F4D-95E3-2579412EA017}" type="slidenum">
              <a:rPr lang="en-US" altLang="en-US" sz="900" smtClean="0">
                <a:solidFill>
                  <a:srgbClr val="414636"/>
                </a:solidFill>
              </a:rPr>
              <a:pPr>
                <a:lnSpc>
                  <a:spcPct val="100000"/>
                </a:lnSpc>
                <a:spcBef>
                  <a:spcPct val="0"/>
                </a:spcBef>
                <a:buClrTx/>
                <a:buFontTx/>
                <a:buNone/>
              </a:pPr>
              <a:t>6</a:t>
            </a:fld>
            <a:endParaRPr lang="en-US" altLang="en-US" sz="900" smtClean="0">
              <a:solidFill>
                <a:srgbClr val="414636"/>
              </a:solidFill>
            </a:endParaRPr>
          </a:p>
        </p:txBody>
      </p:sp>
      <p:sp>
        <p:nvSpPr>
          <p:cNvPr id="19459" name="Footer Placeholder 4"/>
          <p:cNvSpPr>
            <a:spLocks noGrp="1"/>
          </p:cNvSpPr>
          <p:nvPr>
            <p:ph type="ftr" sz="quarter" idx="11"/>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r>
              <a:rPr lang="en-US" altLang="en-US" sz="900" smtClean="0">
                <a:solidFill>
                  <a:schemeClr val="bg2"/>
                </a:solidFill>
              </a:rPr>
              <a:t>|     © 2011 Kaiser Foundation Health Plan, Inc. For internal use only.</a:t>
            </a:r>
          </a:p>
        </p:txBody>
      </p:sp>
      <p:sp>
        <p:nvSpPr>
          <p:cNvPr id="19460"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9C45A573-2896-459E-9A90-919D0D3CE0BF}"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19461" name="Rectangle 2"/>
          <p:cNvSpPr>
            <a:spLocks noGrp="1" noChangeArrowheads="1"/>
          </p:cNvSpPr>
          <p:nvPr>
            <p:ph type="title"/>
          </p:nvPr>
        </p:nvSpPr>
        <p:spPr>
          <a:xfrm>
            <a:off x="457200" y="677863"/>
            <a:ext cx="8229600" cy="563562"/>
          </a:xfrm>
          <a:noFill/>
        </p:spPr>
        <p:txBody>
          <a:bodyPr/>
          <a:lstStyle/>
          <a:p>
            <a:pPr eaLnBrk="1" hangingPunct="1"/>
            <a:r>
              <a:rPr lang="en-US" altLang="en-US" dirty="0" smtClean="0"/>
              <a:t>S.M.A.R.T. Evaluation Objectives</a:t>
            </a:r>
          </a:p>
        </p:txBody>
      </p:sp>
      <p:sp>
        <p:nvSpPr>
          <p:cNvPr id="19462" name="Rectangle 3"/>
          <p:cNvSpPr>
            <a:spLocks noGrp="1" noChangeArrowheads="1"/>
          </p:cNvSpPr>
          <p:nvPr>
            <p:ph type="body" idx="1"/>
          </p:nvPr>
        </p:nvSpPr>
        <p:spPr>
          <a:xfrm>
            <a:off x="457200" y="1736725"/>
            <a:ext cx="7696200" cy="2363788"/>
          </a:xfrm>
          <a:noFill/>
        </p:spPr>
        <p:txBody>
          <a:bodyPr/>
          <a:lstStyle/>
          <a:p>
            <a:r>
              <a:rPr lang="en-US" altLang="en-US" dirty="0" smtClean="0"/>
              <a:t>Specific</a:t>
            </a:r>
          </a:p>
          <a:p>
            <a:r>
              <a:rPr lang="en-US" altLang="en-US" dirty="0" smtClean="0"/>
              <a:t>Measurable </a:t>
            </a:r>
          </a:p>
          <a:p>
            <a:r>
              <a:rPr lang="en-US" altLang="en-US" dirty="0" smtClean="0"/>
              <a:t>Assignable </a:t>
            </a:r>
          </a:p>
          <a:p>
            <a:r>
              <a:rPr lang="en-US" altLang="en-US" dirty="0" smtClean="0"/>
              <a:t>Realistic </a:t>
            </a:r>
          </a:p>
          <a:p>
            <a:r>
              <a:rPr lang="en-US" altLang="en-US" dirty="0" smtClean="0"/>
              <a:t>Time-related </a:t>
            </a:r>
          </a:p>
        </p:txBody>
      </p:sp>
      <p:sp>
        <p:nvSpPr>
          <p:cNvPr id="19463"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dirty="0">
                <a:solidFill>
                  <a:srgbClr val="78BEDE"/>
                </a:solidFill>
              </a:rPr>
              <a:t>How to set yourself up for success</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21477F14-7630-4E89-9B1E-ABAC2C11BD06}" type="slidenum">
              <a:rPr lang="en-US" altLang="en-US" sz="900" smtClean="0">
                <a:solidFill>
                  <a:srgbClr val="414636"/>
                </a:solidFill>
              </a:rPr>
              <a:pPr>
                <a:lnSpc>
                  <a:spcPct val="100000"/>
                </a:lnSpc>
                <a:spcBef>
                  <a:spcPct val="0"/>
                </a:spcBef>
                <a:buClrTx/>
                <a:buFontTx/>
                <a:buNone/>
              </a:pPr>
              <a:t>7</a:t>
            </a:fld>
            <a:endParaRPr lang="en-US" altLang="en-US" sz="900" smtClean="0">
              <a:solidFill>
                <a:srgbClr val="414636"/>
              </a:solidFill>
            </a:endParaRPr>
          </a:p>
        </p:txBody>
      </p:sp>
      <p:sp>
        <p:nvSpPr>
          <p:cNvPr id="21507" name="Footer Placeholder 4"/>
          <p:cNvSpPr>
            <a:spLocks noGrp="1"/>
          </p:cNvSpPr>
          <p:nvPr>
            <p:ph type="ftr" sz="quarter" idx="11"/>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r>
              <a:rPr lang="en-US" altLang="en-US" sz="900" smtClean="0">
                <a:solidFill>
                  <a:schemeClr val="bg2"/>
                </a:solidFill>
              </a:rPr>
              <a:t>|     © 2011 Kaiser Foundation Health Plan, Inc. For internal use only.</a:t>
            </a:r>
          </a:p>
        </p:txBody>
      </p:sp>
      <p:sp>
        <p:nvSpPr>
          <p:cNvPr id="21508"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52848481-5499-4090-A40D-DECC78560798}"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1604610" name="Rectangle 2"/>
          <p:cNvSpPr>
            <a:spLocks noChangeArrowheads="1"/>
          </p:cNvSpPr>
          <p:nvPr/>
        </p:nvSpPr>
        <p:spPr bwMode="gray">
          <a:xfrm>
            <a:off x="0" y="1828800"/>
            <a:ext cx="5791200" cy="4019550"/>
          </a:xfrm>
          <a:prstGeom prst="rect">
            <a:avLst/>
          </a:prstGeom>
          <a:solidFill>
            <a:srgbClr val="AAB198">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00"/>
          </a:p>
        </p:txBody>
      </p:sp>
      <p:sp>
        <p:nvSpPr>
          <p:cNvPr id="21510" name="Rectangle 3"/>
          <p:cNvSpPr>
            <a:spLocks noGrp="1" noChangeArrowheads="1"/>
          </p:cNvSpPr>
          <p:nvPr>
            <p:ph type="title"/>
          </p:nvPr>
        </p:nvSpPr>
        <p:spPr>
          <a:xfrm>
            <a:off x="457200" y="677863"/>
            <a:ext cx="8229600" cy="563562"/>
          </a:xfrm>
        </p:spPr>
        <p:txBody>
          <a:bodyPr/>
          <a:lstStyle/>
          <a:p>
            <a:pPr eaLnBrk="1" hangingPunct="1"/>
            <a:r>
              <a:rPr lang="en-US" altLang="en-US" smtClean="0"/>
              <a:t>Group Exercise 1</a:t>
            </a:r>
          </a:p>
        </p:txBody>
      </p:sp>
      <p:sp>
        <p:nvSpPr>
          <p:cNvPr id="1604612" name="Rectangle 4"/>
          <p:cNvSpPr>
            <a:spLocks noGrp="1" noChangeArrowheads="1"/>
          </p:cNvSpPr>
          <p:nvPr>
            <p:ph type="body" idx="1"/>
          </p:nvPr>
        </p:nvSpPr>
        <p:spPr>
          <a:xfrm>
            <a:off x="457200" y="2128838"/>
            <a:ext cx="5181600" cy="3296287"/>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dirty="0" smtClean="0"/>
              <a:t>Read your SEW program scenario</a:t>
            </a:r>
          </a:p>
          <a:p>
            <a:r>
              <a:rPr lang="en-US" altLang="en-US" dirty="0" smtClean="0"/>
              <a:t>Create a SMART objective</a:t>
            </a:r>
          </a:p>
          <a:p>
            <a:r>
              <a:rPr lang="en-US" altLang="en-US" dirty="0" smtClean="0"/>
              <a:t>Think about these questions:</a:t>
            </a:r>
          </a:p>
          <a:p>
            <a:pPr lvl="1"/>
            <a:r>
              <a:rPr lang="en-US" dirty="0"/>
              <a:t>What stakeholder will use this information?</a:t>
            </a:r>
          </a:p>
          <a:p>
            <a:pPr lvl="1"/>
            <a:r>
              <a:rPr lang="en-US" dirty="0"/>
              <a:t>Is it for one activity or the whole program?</a:t>
            </a:r>
          </a:p>
          <a:p>
            <a:pPr lvl="1"/>
            <a:r>
              <a:rPr lang="en-US" dirty="0"/>
              <a:t>How will you collect this data? </a:t>
            </a:r>
          </a:p>
          <a:p>
            <a:pPr lvl="1"/>
            <a:r>
              <a:rPr lang="en-US" dirty="0"/>
              <a:t>Is it </a:t>
            </a:r>
            <a:r>
              <a:rPr lang="en-US" dirty="0" smtClean="0"/>
              <a:t>realistic </a:t>
            </a:r>
            <a:r>
              <a:rPr lang="en-US" dirty="0"/>
              <a:t>to expect this change in a month, a year, or three years? </a:t>
            </a:r>
          </a:p>
        </p:txBody>
      </p:sp>
      <p:pic>
        <p:nvPicPr>
          <p:cNvPr id="21512" name="Picture 7" descr="FAN2015816_96"/>
          <p:cNvPicPr>
            <a:picLocks noChangeAspect="1" noChangeArrowheads="1"/>
          </p:cNvPicPr>
          <p:nvPr/>
        </p:nvPicPr>
        <p:blipFill>
          <a:blip r:embed="rId3">
            <a:extLst>
              <a:ext uri="{28A0092B-C50C-407E-A947-70E740481C1C}">
                <a14:useLocalDpi xmlns:a14="http://schemas.microsoft.com/office/drawing/2010/main" val="0"/>
              </a:ext>
            </a:extLst>
          </a:blip>
          <a:srcRect b="4097"/>
          <a:stretch>
            <a:fillRect/>
          </a:stretch>
        </p:blipFill>
        <p:spPr bwMode="auto">
          <a:xfrm>
            <a:off x="5856288" y="1835150"/>
            <a:ext cx="283051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a:t>Applying SMART objectives</a:t>
            </a:r>
            <a:endParaRPr lang="en-US" altLang="en-US">
              <a:solidFill>
                <a:schemeClr val="tx2"/>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04610"/>
                                        </p:tgtEl>
                                        <p:attrNameLst>
                                          <p:attrName>style.visibility</p:attrName>
                                        </p:attrNameLst>
                                      </p:cBhvr>
                                      <p:to>
                                        <p:strVal val="visible"/>
                                      </p:to>
                                    </p:set>
                                    <p:animEffect transition="in" filter="wipe(right)">
                                      <p:cBhvr>
                                        <p:cTn id="7" dur="500"/>
                                        <p:tgtEl>
                                          <p:spTgt spid="16046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4612">
                                            <p:txEl>
                                              <p:pRg st="0" end="0"/>
                                            </p:txEl>
                                          </p:spTgt>
                                        </p:tgtEl>
                                        <p:attrNameLst>
                                          <p:attrName>style.visibility</p:attrName>
                                        </p:attrNameLst>
                                      </p:cBhvr>
                                      <p:to>
                                        <p:strVal val="visible"/>
                                      </p:to>
                                    </p:set>
                                    <p:animEffect transition="in" filter="fade">
                                      <p:cBhvr>
                                        <p:cTn id="10" dur="1000"/>
                                        <p:tgtEl>
                                          <p:spTgt spid="16046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04612">
                                            <p:txEl>
                                              <p:pRg st="1" end="1"/>
                                            </p:txEl>
                                          </p:spTgt>
                                        </p:tgtEl>
                                        <p:attrNameLst>
                                          <p:attrName>style.visibility</p:attrName>
                                        </p:attrNameLst>
                                      </p:cBhvr>
                                      <p:to>
                                        <p:strVal val="visible"/>
                                      </p:to>
                                    </p:set>
                                    <p:animEffect transition="in" filter="fade">
                                      <p:cBhvr>
                                        <p:cTn id="13" dur="1000"/>
                                        <p:tgtEl>
                                          <p:spTgt spid="160461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04612">
                                            <p:txEl>
                                              <p:pRg st="2" end="2"/>
                                            </p:txEl>
                                          </p:spTgt>
                                        </p:tgtEl>
                                        <p:attrNameLst>
                                          <p:attrName>style.visibility</p:attrName>
                                        </p:attrNameLst>
                                      </p:cBhvr>
                                      <p:to>
                                        <p:strVal val="visible"/>
                                      </p:to>
                                    </p:set>
                                    <p:animEffect transition="in" filter="fade">
                                      <p:cBhvr>
                                        <p:cTn id="16" dur="1000"/>
                                        <p:tgtEl>
                                          <p:spTgt spid="16046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10" grpId="0" animBg="1"/>
      <p:bldP spid="16046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A16D1882-D00E-4519-B4AF-F451C8F9C204}" type="slidenum">
              <a:rPr lang="en-US" altLang="en-US" sz="900" smtClean="0">
                <a:solidFill>
                  <a:srgbClr val="414636"/>
                </a:solidFill>
              </a:rPr>
              <a:pPr>
                <a:lnSpc>
                  <a:spcPct val="100000"/>
                </a:lnSpc>
                <a:spcBef>
                  <a:spcPct val="0"/>
                </a:spcBef>
                <a:buClrTx/>
                <a:buFontTx/>
                <a:buNone/>
              </a:pPr>
              <a:t>8</a:t>
            </a:fld>
            <a:endParaRPr lang="en-US" altLang="en-US" sz="900" smtClean="0">
              <a:solidFill>
                <a:srgbClr val="414636"/>
              </a:solidFill>
            </a:endParaRPr>
          </a:p>
        </p:txBody>
      </p:sp>
      <p:sp>
        <p:nvSpPr>
          <p:cNvPr id="23555" name="Footer Placeholder 4"/>
          <p:cNvSpPr>
            <a:spLocks noGrp="1"/>
          </p:cNvSpPr>
          <p:nvPr>
            <p:ph type="ftr" sz="quarter" idx="11"/>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r>
              <a:rPr lang="en-US" altLang="en-US" sz="900" smtClean="0">
                <a:solidFill>
                  <a:schemeClr val="bg2"/>
                </a:solidFill>
              </a:rPr>
              <a:t>|     © 2011 Kaiser Foundation Health Plan, Inc. For internal use only.</a:t>
            </a:r>
          </a:p>
        </p:txBody>
      </p:sp>
      <p:sp>
        <p:nvSpPr>
          <p:cNvPr id="23556"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C6AE7DEB-C778-4D38-9A74-55DE5151BF2F}"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23557" name="Rectangle 2"/>
          <p:cNvSpPr>
            <a:spLocks noGrp="1" noChangeArrowheads="1"/>
          </p:cNvSpPr>
          <p:nvPr>
            <p:ph type="title"/>
          </p:nvPr>
        </p:nvSpPr>
        <p:spPr>
          <a:xfrm>
            <a:off x="457200" y="677863"/>
            <a:ext cx="8229600" cy="563562"/>
          </a:xfrm>
          <a:noFill/>
        </p:spPr>
        <p:txBody>
          <a:bodyPr/>
          <a:lstStyle/>
          <a:p>
            <a:pPr eaLnBrk="1" hangingPunct="1"/>
            <a:r>
              <a:rPr lang="en-US" altLang="en-US" smtClean="0"/>
              <a:t>Basic Evaluator’s Toolbox</a:t>
            </a:r>
          </a:p>
        </p:txBody>
      </p:sp>
      <p:sp>
        <p:nvSpPr>
          <p:cNvPr id="23558" name="Rectangle 3"/>
          <p:cNvSpPr>
            <a:spLocks noGrp="1" noChangeArrowheads="1"/>
          </p:cNvSpPr>
          <p:nvPr>
            <p:ph type="body" idx="1"/>
          </p:nvPr>
        </p:nvSpPr>
        <p:spPr>
          <a:xfrm>
            <a:off x="457200" y="1736725"/>
            <a:ext cx="7696200" cy="3804118"/>
          </a:xfrm>
          <a:noFill/>
        </p:spPr>
        <p:txBody>
          <a:bodyPr/>
          <a:lstStyle/>
          <a:p>
            <a:r>
              <a:rPr lang="en-US" altLang="en-US" dirty="0" smtClean="0"/>
              <a:t>Annual survey</a:t>
            </a:r>
          </a:p>
          <a:p>
            <a:r>
              <a:rPr lang="en-US" altLang="en-US" dirty="0" smtClean="0"/>
              <a:t>Post event satisfaction evaluation</a:t>
            </a:r>
          </a:p>
          <a:p>
            <a:r>
              <a:rPr lang="en-US" altLang="en-US" dirty="0" smtClean="0"/>
              <a:t>Pre / post quiz</a:t>
            </a:r>
          </a:p>
          <a:p>
            <a:r>
              <a:rPr lang="en-US" altLang="en-US" dirty="0" smtClean="0"/>
              <a:t>Key informant interviews </a:t>
            </a:r>
          </a:p>
          <a:p>
            <a:r>
              <a:rPr lang="en-US" altLang="en-US" dirty="0" smtClean="0"/>
              <a:t>Focus groups</a:t>
            </a:r>
          </a:p>
          <a:p>
            <a:r>
              <a:rPr lang="en-US" altLang="en-US" dirty="0" smtClean="0"/>
              <a:t>Participation data</a:t>
            </a:r>
          </a:p>
          <a:p>
            <a:r>
              <a:rPr lang="en-US" altLang="en-US" dirty="0" smtClean="0"/>
              <a:t>Secondary data</a:t>
            </a:r>
          </a:p>
          <a:p>
            <a:r>
              <a:rPr lang="en-US" altLang="en-US" dirty="0" smtClean="0"/>
              <a:t>Health outcome data</a:t>
            </a:r>
          </a:p>
        </p:txBody>
      </p:sp>
      <p:sp>
        <p:nvSpPr>
          <p:cNvPr id="23559"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dirty="0"/>
              <a:t>Choosing the right tool for the </a:t>
            </a:r>
            <a:r>
              <a:rPr lang="en-US" altLang="en-US" dirty="0" smtClean="0"/>
              <a:t>situation</a:t>
            </a:r>
            <a:endParaRPr lang="en-US" altLang="en-US"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8E2BCB14-736D-4460-A666-4FA6F8C680FB}" type="slidenum">
              <a:rPr lang="en-US" altLang="en-US" sz="900" smtClean="0">
                <a:solidFill>
                  <a:srgbClr val="414636"/>
                </a:solidFill>
              </a:rPr>
              <a:pPr>
                <a:lnSpc>
                  <a:spcPct val="100000"/>
                </a:lnSpc>
                <a:spcBef>
                  <a:spcPct val="0"/>
                </a:spcBef>
                <a:buClrTx/>
                <a:buFontTx/>
                <a:buNone/>
              </a:pPr>
              <a:t>9</a:t>
            </a:fld>
            <a:endParaRPr lang="en-US" altLang="en-US" sz="900" smtClean="0">
              <a:solidFill>
                <a:srgbClr val="414636"/>
              </a:solidFill>
            </a:endParaRPr>
          </a:p>
        </p:txBody>
      </p:sp>
      <p:sp>
        <p:nvSpPr>
          <p:cNvPr id="25603" name="Footer Placeholder 4"/>
          <p:cNvSpPr>
            <a:spLocks noGrp="1"/>
          </p:cNvSpPr>
          <p:nvPr>
            <p:ph type="ftr" sz="quarter" idx="11"/>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r>
              <a:rPr lang="en-US" altLang="en-US" sz="900" smtClean="0">
                <a:solidFill>
                  <a:schemeClr val="bg2"/>
                </a:solidFill>
              </a:rPr>
              <a:t>|     © 2011 Kaiser Foundation Health Plan, Inc. For internal use only.</a:t>
            </a:r>
          </a:p>
        </p:txBody>
      </p:sp>
      <p:sp>
        <p:nvSpPr>
          <p:cNvPr id="25604" name="Date Placeholder 5"/>
          <p:cNvSpPr>
            <a:spLocks noGrp="1"/>
          </p:cNvSpPr>
          <p:nvPr>
            <p:ph type="dt" sz="quarter" idx="12"/>
          </p:nvPr>
        </p:nvSpPr>
        <p:spPr>
          <a:noFill/>
        </p:spPr>
        <p:txBody>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nSpc>
                <a:spcPct val="100000"/>
              </a:lnSpc>
              <a:spcBef>
                <a:spcPct val="0"/>
              </a:spcBef>
              <a:buClrTx/>
              <a:buFontTx/>
              <a:buNone/>
            </a:pPr>
            <a:fld id="{03EC5AD0-819E-4200-8356-A456D586FCE7}" type="datetime4">
              <a:rPr lang="en-US" altLang="en-US" sz="900" smtClean="0">
                <a:solidFill>
                  <a:schemeClr val="bg2"/>
                </a:solidFill>
              </a:rPr>
              <a:pPr>
                <a:lnSpc>
                  <a:spcPct val="100000"/>
                </a:lnSpc>
                <a:spcBef>
                  <a:spcPct val="0"/>
                </a:spcBef>
                <a:buClrTx/>
                <a:buFontTx/>
                <a:buNone/>
              </a:pPr>
              <a:t>March 31, 2016</a:t>
            </a:fld>
            <a:endParaRPr lang="en-US" altLang="en-US" sz="900" smtClean="0">
              <a:solidFill>
                <a:schemeClr val="bg2"/>
              </a:solidFill>
            </a:endParaRPr>
          </a:p>
        </p:txBody>
      </p:sp>
      <p:sp>
        <p:nvSpPr>
          <p:cNvPr id="25605" name="Rectangle 2"/>
          <p:cNvSpPr>
            <a:spLocks noGrp="1" noChangeArrowheads="1"/>
          </p:cNvSpPr>
          <p:nvPr>
            <p:ph type="title"/>
          </p:nvPr>
        </p:nvSpPr>
        <p:spPr>
          <a:xfrm>
            <a:off x="457200" y="677863"/>
            <a:ext cx="8229600" cy="563562"/>
          </a:xfrm>
          <a:noFill/>
        </p:spPr>
        <p:txBody>
          <a:bodyPr/>
          <a:lstStyle/>
          <a:p>
            <a:pPr eaLnBrk="1" hangingPunct="1"/>
            <a:r>
              <a:rPr lang="en-US" altLang="en-US" smtClean="0"/>
              <a:t>Annual Survey</a:t>
            </a:r>
          </a:p>
        </p:txBody>
      </p:sp>
      <p:sp>
        <p:nvSpPr>
          <p:cNvPr id="25606" name="Rectangle 3"/>
          <p:cNvSpPr>
            <a:spLocks noGrp="1" noChangeArrowheads="1"/>
          </p:cNvSpPr>
          <p:nvPr>
            <p:ph type="body" idx="1"/>
          </p:nvPr>
        </p:nvSpPr>
        <p:spPr>
          <a:xfrm>
            <a:off x="457200" y="1736725"/>
            <a:ext cx="7696200" cy="3804118"/>
          </a:xfrm>
          <a:noFill/>
        </p:spPr>
        <p:txBody>
          <a:bodyPr/>
          <a:lstStyle/>
          <a:p>
            <a:r>
              <a:rPr lang="en-US" altLang="en-US" dirty="0" smtClean="0"/>
              <a:t>Awareness</a:t>
            </a:r>
          </a:p>
          <a:p>
            <a:r>
              <a:rPr lang="en-US" altLang="en-US" dirty="0" smtClean="0"/>
              <a:t>Participation</a:t>
            </a:r>
          </a:p>
          <a:p>
            <a:r>
              <a:rPr lang="en-US" altLang="en-US" dirty="0" smtClean="0"/>
              <a:t>Satisfaction</a:t>
            </a:r>
          </a:p>
          <a:p>
            <a:r>
              <a:rPr lang="en-US" altLang="en-US" dirty="0" smtClean="0"/>
              <a:t>Planning</a:t>
            </a:r>
          </a:p>
          <a:p>
            <a:r>
              <a:rPr lang="en-US" altLang="en-US" dirty="0" smtClean="0"/>
              <a:t>Behavior change</a:t>
            </a:r>
          </a:p>
          <a:p>
            <a:r>
              <a:rPr lang="en-US" altLang="en-US" dirty="0" smtClean="0"/>
              <a:t>Health outcomes</a:t>
            </a:r>
          </a:p>
          <a:p>
            <a:r>
              <a:rPr lang="en-US" altLang="en-US" dirty="0" smtClean="0"/>
              <a:t>School culture</a:t>
            </a:r>
          </a:p>
          <a:p>
            <a:r>
              <a:rPr lang="en-US" altLang="en-US" dirty="0" smtClean="0"/>
              <a:t>Work environment</a:t>
            </a:r>
          </a:p>
        </p:txBody>
      </p:sp>
      <p:sp>
        <p:nvSpPr>
          <p:cNvPr id="25607" name="Text Box 4"/>
          <p:cNvSpPr txBox="1">
            <a:spLocks noChangeArrowheads="1"/>
          </p:cNvSpPr>
          <p:nvPr/>
        </p:nvSpPr>
        <p:spPr bwMode="gray">
          <a:xfrm>
            <a:off x="457200" y="123348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ClrTx/>
              <a:buFontTx/>
              <a:buNone/>
            </a:pPr>
            <a:r>
              <a:rPr lang="en-US" altLang="en-US">
                <a:solidFill>
                  <a:schemeClr val="tx2"/>
                </a:solidFill>
              </a:rPr>
              <a:t>Great for snapshots and documenting change</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itle Slide">
  <a:themeElements>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Title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gue Slide">
  <a:themeElements>
    <a:clrScheme name="1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1_Segue Slid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1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6544</TotalTime>
  <Words>2359</Words>
  <Application>Microsoft Office PowerPoint</Application>
  <PresentationFormat>On-screen Show (4:3)</PresentationFormat>
  <Paragraphs>316</Paragraphs>
  <Slides>17</Slides>
  <Notes>17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Arial Narrow</vt:lpstr>
      <vt:lpstr>Symbol</vt:lpstr>
      <vt:lpstr>Wingdings</vt:lpstr>
      <vt:lpstr>Title Slide</vt:lpstr>
      <vt:lpstr>1_Segue Slide</vt:lpstr>
      <vt:lpstr>Content Slide</vt:lpstr>
      <vt:lpstr>Divider Slide</vt:lpstr>
      <vt:lpstr>Simple Evaluation Tools 2016 Oregon School Employee Wellness Conference</vt:lpstr>
      <vt:lpstr>Workshop Outline</vt:lpstr>
      <vt:lpstr>Workshop Assumptions</vt:lpstr>
      <vt:lpstr>Ensuring a Successful Evaluation</vt:lpstr>
      <vt:lpstr>Who are your stakeholders?</vt:lpstr>
      <vt:lpstr>S.M.A.R.T. Evaluation Objectives</vt:lpstr>
      <vt:lpstr>Group Exercise 1</vt:lpstr>
      <vt:lpstr>Basic Evaluator’s Toolbox</vt:lpstr>
      <vt:lpstr>Annual Survey</vt:lpstr>
      <vt:lpstr>Group Exercise 2</vt:lpstr>
      <vt:lpstr>Collecting and Presenting Stories</vt:lpstr>
      <vt:lpstr>Collecting and Presenting Stories</vt:lpstr>
      <vt:lpstr>Group Exercise 3</vt:lpstr>
      <vt:lpstr>Staff Absenteeism</vt:lpstr>
      <vt:lpstr>Staff Absenteeism</vt:lpstr>
      <vt:lpstr>Staff Absenteeism</vt:lpstr>
      <vt:lpstr>Questions? Comments? Concerns?</vt:lpstr>
    </vt:vector>
  </TitlesOfParts>
  <Company>Duarte Design,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Jesse M. Gelwicks</dc:creator>
  <cp:lastModifiedBy>Maureen Caldwell</cp:lastModifiedBy>
  <cp:revision>906</cp:revision>
  <cp:lastPrinted>2016-03-18T21:59:33Z</cp:lastPrinted>
  <dcterms:created xsi:type="dcterms:W3CDTF">2016-03-22T04:44:26Z</dcterms:created>
  <dcterms:modified xsi:type="dcterms:W3CDTF">2016-03-31T21:38:20Z</dcterms:modified>
</cp:coreProperties>
</file>