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35" r:id="rId3"/>
    <p:sldId id="336" r:id="rId4"/>
    <p:sldId id="257" r:id="rId5"/>
    <p:sldId id="259" r:id="rId6"/>
    <p:sldId id="258" r:id="rId7"/>
    <p:sldId id="263" r:id="rId8"/>
    <p:sldId id="264" r:id="rId9"/>
    <p:sldId id="262" r:id="rId10"/>
    <p:sldId id="280" r:id="rId11"/>
    <p:sldId id="281" r:id="rId12"/>
    <p:sldId id="274" r:id="rId13"/>
    <p:sldId id="278" r:id="rId14"/>
    <p:sldId id="282" r:id="rId15"/>
    <p:sldId id="275" r:id="rId16"/>
    <p:sldId id="276" r:id="rId17"/>
    <p:sldId id="277" r:id="rId18"/>
    <p:sldId id="261" r:id="rId19"/>
    <p:sldId id="269" r:id="rId20"/>
    <p:sldId id="270" r:id="rId21"/>
    <p:sldId id="271" r:id="rId22"/>
    <p:sldId id="272" r:id="rId23"/>
    <p:sldId id="273" r:id="rId24"/>
    <p:sldId id="260" r:id="rId25"/>
    <p:sldId id="265" r:id="rId26"/>
    <p:sldId id="267" r:id="rId27"/>
    <p:sldId id="268" r:id="rId28"/>
    <p:sldId id="319" r:id="rId29"/>
    <p:sldId id="320" r:id="rId30"/>
    <p:sldId id="321" r:id="rId31"/>
    <p:sldId id="325" r:id="rId32"/>
    <p:sldId id="326" r:id="rId33"/>
    <p:sldId id="327" r:id="rId34"/>
    <p:sldId id="329" r:id="rId35"/>
    <p:sldId id="330" r:id="rId36"/>
    <p:sldId id="331" r:id="rId37"/>
    <p:sldId id="332" r:id="rId38"/>
    <p:sldId id="333" r:id="rId39"/>
    <p:sldId id="334" r:id="rId40"/>
    <p:sldId id="317"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37413479202"/>
          <c:y val="4.5472028103255402E-2"/>
          <c:w val="0.74881864677570897"/>
          <c:h val="0.82020882280086804"/>
        </c:manualLayout>
      </c:layout>
      <c:areaChart>
        <c:grouping val="standard"/>
        <c:varyColors val="0"/>
        <c:ser>
          <c:idx val="0"/>
          <c:order val="0"/>
          <c:tx>
            <c:strRef>
              <c:f>Sheet1!$B$1</c:f>
              <c:strCache>
                <c:ptCount val="1"/>
                <c:pt idx="0">
                  <c:v>S&amp;P 500 Index</c:v>
                </c:pt>
              </c:strCache>
            </c:strRef>
          </c:tx>
          <c:spPr>
            <a:solidFill>
              <a:schemeClr val="accent1"/>
            </a:solidFill>
          </c:spPr>
          <c:cat>
            <c:numRef>
              <c:f>Sheet1!$A$2:$A$602</c:f>
              <c:numCache>
                <c:formatCode>m/d/yyyy</c:formatCode>
                <c:ptCount val="601"/>
                <c:pt idx="0">
                  <c:v>23376</c:v>
                </c:pt>
                <c:pt idx="1">
                  <c:v>23407</c:v>
                </c:pt>
                <c:pt idx="2">
                  <c:v>23436</c:v>
                </c:pt>
                <c:pt idx="3">
                  <c:v>23467</c:v>
                </c:pt>
                <c:pt idx="4">
                  <c:v>23497</c:v>
                </c:pt>
                <c:pt idx="5">
                  <c:v>23528</c:v>
                </c:pt>
                <c:pt idx="6">
                  <c:v>23558</c:v>
                </c:pt>
                <c:pt idx="7">
                  <c:v>23589</c:v>
                </c:pt>
                <c:pt idx="8">
                  <c:v>23620</c:v>
                </c:pt>
                <c:pt idx="9">
                  <c:v>23650</c:v>
                </c:pt>
                <c:pt idx="10">
                  <c:v>23681</c:v>
                </c:pt>
                <c:pt idx="11">
                  <c:v>23711</c:v>
                </c:pt>
                <c:pt idx="12">
                  <c:v>23742</c:v>
                </c:pt>
                <c:pt idx="13">
                  <c:v>23773</c:v>
                </c:pt>
                <c:pt idx="14">
                  <c:v>23801</c:v>
                </c:pt>
                <c:pt idx="15">
                  <c:v>23832</c:v>
                </c:pt>
                <c:pt idx="16">
                  <c:v>23862</c:v>
                </c:pt>
                <c:pt idx="17">
                  <c:v>23893</c:v>
                </c:pt>
                <c:pt idx="18">
                  <c:v>23923</c:v>
                </c:pt>
                <c:pt idx="19">
                  <c:v>23954</c:v>
                </c:pt>
                <c:pt idx="20">
                  <c:v>23985</c:v>
                </c:pt>
                <c:pt idx="21">
                  <c:v>24015</c:v>
                </c:pt>
                <c:pt idx="22">
                  <c:v>24046</c:v>
                </c:pt>
                <c:pt idx="23">
                  <c:v>24076</c:v>
                </c:pt>
                <c:pt idx="24">
                  <c:v>24107</c:v>
                </c:pt>
                <c:pt idx="25">
                  <c:v>24138</c:v>
                </c:pt>
                <c:pt idx="26">
                  <c:v>24166</c:v>
                </c:pt>
                <c:pt idx="27">
                  <c:v>24197</c:v>
                </c:pt>
                <c:pt idx="28">
                  <c:v>24227</c:v>
                </c:pt>
                <c:pt idx="29">
                  <c:v>24258</c:v>
                </c:pt>
                <c:pt idx="30">
                  <c:v>24288</c:v>
                </c:pt>
                <c:pt idx="31">
                  <c:v>24319</c:v>
                </c:pt>
                <c:pt idx="32">
                  <c:v>24350</c:v>
                </c:pt>
                <c:pt idx="33">
                  <c:v>24380</c:v>
                </c:pt>
                <c:pt idx="34">
                  <c:v>24411</c:v>
                </c:pt>
                <c:pt idx="35">
                  <c:v>24441</c:v>
                </c:pt>
                <c:pt idx="36">
                  <c:v>24472</c:v>
                </c:pt>
                <c:pt idx="37">
                  <c:v>24503</c:v>
                </c:pt>
                <c:pt idx="38">
                  <c:v>24531</c:v>
                </c:pt>
                <c:pt idx="39">
                  <c:v>24562</c:v>
                </c:pt>
                <c:pt idx="40">
                  <c:v>24592</c:v>
                </c:pt>
                <c:pt idx="41">
                  <c:v>24623</c:v>
                </c:pt>
                <c:pt idx="42">
                  <c:v>24653</c:v>
                </c:pt>
                <c:pt idx="43">
                  <c:v>24684</c:v>
                </c:pt>
                <c:pt idx="44">
                  <c:v>24715</c:v>
                </c:pt>
                <c:pt idx="45">
                  <c:v>24745</c:v>
                </c:pt>
                <c:pt idx="46">
                  <c:v>24776</c:v>
                </c:pt>
                <c:pt idx="47">
                  <c:v>24806</c:v>
                </c:pt>
                <c:pt idx="48">
                  <c:v>24837</c:v>
                </c:pt>
                <c:pt idx="49">
                  <c:v>24868</c:v>
                </c:pt>
                <c:pt idx="50">
                  <c:v>24897</c:v>
                </c:pt>
                <c:pt idx="51">
                  <c:v>24928</c:v>
                </c:pt>
                <c:pt idx="52">
                  <c:v>24958</c:v>
                </c:pt>
                <c:pt idx="53">
                  <c:v>24989</c:v>
                </c:pt>
                <c:pt idx="54">
                  <c:v>25019</c:v>
                </c:pt>
                <c:pt idx="55">
                  <c:v>25050</c:v>
                </c:pt>
                <c:pt idx="56">
                  <c:v>25081</c:v>
                </c:pt>
                <c:pt idx="57">
                  <c:v>25111</c:v>
                </c:pt>
                <c:pt idx="58">
                  <c:v>25142</c:v>
                </c:pt>
                <c:pt idx="59">
                  <c:v>25172</c:v>
                </c:pt>
                <c:pt idx="60">
                  <c:v>25203</c:v>
                </c:pt>
                <c:pt idx="61">
                  <c:v>25234</c:v>
                </c:pt>
                <c:pt idx="62">
                  <c:v>25262</c:v>
                </c:pt>
                <c:pt idx="63">
                  <c:v>25293</c:v>
                </c:pt>
                <c:pt idx="64">
                  <c:v>25323</c:v>
                </c:pt>
                <c:pt idx="65">
                  <c:v>25354</c:v>
                </c:pt>
                <c:pt idx="66">
                  <c:v>25384</c:v>
                </c:pt>
                <c:pt idx="67">
                  <c:v>25415</c:v>
                </c:pt>
                <c:pt idx="68">
                  <c:v>25446</c:v>
                </c:pt>
                <c:pt idx="69">
                  <c:v>25476</c:v>
                </c:pt>
                <c:pt idx="70">
                  <c:v>25507</c:v>
                </c:pt>
                <c:pt idx="71">
                  <c:v>25537</c:v>
                </c:pt>
                <c:pt idx="72">
                  <c:v>25568</c:v>
                </c:pt>
                <c:pt idx="73">
                  <c:v>25599</c:v>
                </c:pt>
                <c:pt idx="74">
                  <c:v>25627</c:v>
                </c:pt>
                <c:pt idx="75">
                  <c:v>25658</c:v>
                </c:pt>
                <c:pt idx="76">
                  <c:v>25688</c:v>
                </c:pt>
                <c:pt idx="77">
                  <c:v>25719</c:v>
                </c:pt>
                <c:pt idx="78">
                  <c:v>25749</c:v>
                </c:pt>
                <c:pt idx="79">
                  <c:v>25780</c:v>
                </c:pt>
                <c:pt idx="80">
                  <c:v>25811</c:v>
                </c:pt>
                <c:pt idx="81">
                  <c:v>25841</c:v>
                </c:pt>
                <c:pt idx="82">
                  <c:v>25872</c:v>
                </c:pt>
                <c:pt idx="83">
                  <c:v>25902</c:v>
                </c:pt>
                <c:pt idx="84">
                  <c:v>25933</c:v>
                </c:pt>
                <c:pt idx="85">
                  <c:v>25964</c:v>
                </c:pt>
                <c:pt idx="86">
                  <c:v>25992</c:v>
                </c:pt>
                <c:pt idx="87">
                  <c:v>26023</c:v>
                </c:pt>
                <c:pt idx="88">
                  <c:v>26053</c:v>
                </c:pt>
                <c:pt idx="89">
                  <c:v>26084</c:v>
                </c:pt>
                <c:pt idx="90">
                  <c:v>26114</c:v>
                </c:pt>
                <c:pt idx="91">
                  <c:v>26145</c:v>
                </c:pt>
                <c:pt idx="92">
                  <c:v>26176</c:v>
                </c:pt>
                <c:pt idx="93">
                  <c:v>26206</c:v>
                </c:pt>
                <c:pt idx="94">
                  <c:v>26237</c:v>
                </c:pt>
                <c:pt idx="95">
                  <c:v>26267</c:v>
                </c:pt>
                <c:pt idx="96">
                  <c:v>26298</c:v>
                </c:pt>
                <c:pt idx="97">
                  <c:v>26329</c:v>
                </c:pt>
                <c:pt idx="98">
                  <c:v>26358</c:v>
                </c:pt>
                <c:pt idx="99">
                  <c:v>26389</c:v>
                </c:pt>
                <c:pt idx="100">
                  <c:v>26419</c:v>
                </c:pt>
                <c:pt idx="101">
                  <c:v>26450</c:v>
                </c:pt>
                <c:pt idx="102">
                  <c:v>26480</c:v>
                </c:pt>
                <c:pt idx="103">
                  <c:v>26511</c:v>
                </c:pt>
                <c:pt idx="104">
                  <c:v>26542</c:v>
                </c:pt>
                <c:pt idx="105">
                  <c:v>26572</c:v>
                </c:pt>
                <c:pt idx="106">
                  <c:v>26603</c:v>
                </c:pt>
                <c:pt idx="107">
                  <c:v>26633</c:v>
                </c:pt>
                <c:pt idx="108">
                  <c:v>26664</c:v>
                </c:pt>
                <c:pt idx="109">
                  <c:v>26695</c:v>
                </c:pt>
                <c:pt idx="110">
                  <c:v>26723</c:v>
                </c:pt>
                <c:pt idx="111">
                  <c:v>26754</c:v>
                </c:pt>
                <c:pt idx="112">
                  <c:v>26784</c:v>
                </c:pt>
                <c:pt idx="113">
                  <c:v>26815</c:v>
                </c:pt>
                <c:pt idx="114">
                  <c:v>26845</c:v>
                </c:pt>
                <c:pt idx="115">
                  <c:v>26876</c:v>
                </c:pt>
                <c:pt idx="116">
                  <c:v>26907</c:v>
                </c:pt>
                <c:pt idx="117">
                  <c:v>26937</c:v>
                </c:pt>
                <c:pt idx="118">
                  <c:v>26968</c:v>
                </c:pt>
                <c:pt idx="119">
                  <c:v>26998</c:v>
                </c:pt>
                <c:pt idx="120">
                  <c:v>27029</c:v>
                </c:pt>
                <c:pt idx="121">
                  <c:v>27060</c:v>
                </c:pt>
                <c:pt idx="122">
                  <c:v>27088</c:v>
                </c:pt>
                <c:pt idx="123">
                  <c:v>27119</c:v>
                </c:pt>
                <c:pt idx="124">
                  <c:v>27149</c:v>
                </c:pt>
                <c:pt idx="125">
                  <c:v>27180</c:v>
                </c:pt>
                <c:pt idx="126">
                  <c:v>27210</c:v>
                </c:pt>
                <c:pt idx="127">
                  <c:v>27241</c:v>
                </c:pt>
                <c:pt idx="128">
                  <c:v>27272</c:v>
                </c:pt>
                <c:pt idx="129">
                  <c:v>27302</c:v>
                </c:pt>
                <c:pt idx="130">
                  <c:v>27333</c:v>
                </c:pt>
                <c:pt idx="131">
                  <c:v>27363</c:v>
                </c:pt>
                <c:pt idx="132">
                  <c:v>27394</c:v>
                </c:pt>
                <c:pt idx="133">
                  <c:v>27425</c:v>
                </c:pt>
                <c:pt idx="134">
                  <c:v>27453</c:v>
                </c:pt>
                <c:pt idx="135">
                  <c:v>27484</c:v>
                </c:pt>
                <c:pt idx="136">
                  <c:v>27514</c:v>
                </c:pt>
                <c:pt idx="137">
                  <c:v>27545</c:v>
                </c:pt>
                <c:pt idx="138">
                  <c:v>27575</c:v>
                </c:pt>
                <c:pt idx="139">
                  <c:v>27606</c:v>
                </c:pt>
                <c:pt idx="140">
                  <c:v>27637</c:v>
                </c:pt>
                <c:pt idx="141">
                  <c:v>27667</c:v>
                </c:pt>
                <c:pt idx="142">
                  <c:v>27698</c:v>
                </c:pt>
                <c:pt idx="143">
                  <c:v>27728</c:v>
                </c:pt>
                <c:pt idx="144">
                  <c:v>27759</c:v>
                </c:pt>
                <c:pt idx="145">
                  <c:v>27790</c:v>
                </c:pt>
                <c:pt idx="146">
                  <c:v>27819</c:v>
                </c:pt>
                <c:pt idx="147">
                  <c:v>27850</c:v>
                </c:pt>
                <c:pt idx="148">
                  <c:v>27880</c:v>
                </c:pt>
                <c:pt idx="149">
                  <c:v>27911</c:v>
                </c:pt>
                <c:pt idx="150">
                  <c:v>27941</c:v>
                </c:pt>
                <c:pt idx="151">
                  <c:v>27972</c:v>
                </c:pt>
                <c:pt idx="152">
                  <c:v>28003</c:v>
                </c:pt>
                <c:pt idx="153">
                  <c:v>28033</c:v>
                </c:pt>
                <c:pt idx="154">
                  <c:v>28064</c:v>
                </c:pt>
                <c:pt idx="155">
                  <c:v>28094</c:v>
                </c:pt>
                <c:pt idx="156">
                  <c:v>28125</c:v>
                </c:pt>
                <c:pt idx="157">
                  <c:v>28156</c:v>
                </c:pt>
                <c:pt idx="158">
                  <c:v>28184</c:v>
                </c:pt>
                <c:pt idx="159">
                  <c:v>28215</c:v>
                </c:pt>
                <c:pt idx="160">
                  <c:v>28245</c:v>
                </c:pt>
                <c:pt idx="161">
                  <c:v>28276</c:v>
                </c:pt>
                <c:pt idx="162">
                  <c:v>28306</c:v>
                </c:pt>
                <c:pt idx="163">
                  <c:v>28337</c:v>
                </c:pt>
                <c:pt idx="164">
                  <c:v>28368</c:v>
                </c:pt>
                <c:pt idx="165">
                  <c:v>28398</c:v>
                </c:pt>
                <c:pt idx="166">
                  <c:v>28429</c:v>
                </c:pt>
                <c:pt idx="167">
                  <c:v>28459</c:v>
                </c:pt>
                <c:pt idx="168">
                  <c:v>28490</c:v>
                </c:pt>
                <c:pt idx="169">
                  <c:v>28521</c:v>
                </c:pt>
                <c:pt idx="170">
                  <c:v>28549</c:v>
                </c:pt>
                <c:pt idx="171">
                  <c:v>28580</c:v>
                </c:pt>
                <c:pt idx="172">
                  <c:v>28610</c:v>
                </c:pt>
                <c:pt idx="173">
                  <c:v>28641</c:v>
                </c:pt>
                <c:pt idx="174">
                  <c:v>28671</c:v>
                </c:pt>
                <c:pt idx="175">
                  <c:v>28702</c:v>
                </c:pt>
                <c:pt idx="176">
                  <c:v>28733</c:v>
                </c:pt>
                <c:pt idx="177">
                  <c:v>28763</c:v>
                </c:pt>
                <c:pt idx="178">
                  <c:v>28794</c:v>
                </c:pt>
                <c:pt idx="179">
                  <c:v>28824</c:v>
                </c:pt>
                <c:pt idx="180">
                  <c:v>28855</c:v>
                </c:pt>
                <c:pt idx="181">
                  <c:v>28886</c:v>
                </c:pt>
                <c:pt idx="182">
                  <c:v>28914</c:v>
                </c:pt>
                <c:pt idx="183">
                  <c:v>28945</c:v>
                </c:pt>
                <c:pt idx="184">
                  <c:v>28975</c:v>
                </c:pt>
                <c:pt idx="185">
                  <c:v>29006</c:v>
                </c:pt>
                <c:pt idx="186">
                  <c:v>29036</c:v>
                </c:pt>
                <c:pt idx="187">
                  <c:v>29067</c:v>
                </c:pt>
                <c:pt idx="188">
                  <c:v>29098</c:v>
                </c:pt>
                <c:pt idx="189">
                  <c:v>29128</c:v>
                </c:pt>
                <c:pt idx="190">
                  <c:v>29159</c:v>
                </c:pt>
                <c:pt idx="191">
                  <c:v>29189</c:v>
                </c:pt>
                <c:pt idx="192">
                  <c:v>29220</c:v>
                </c:pt>
                <c:pt idx="193">
                  <c:v>29251</c:v>
                </c:pt>
                <c:pt idx="194">
                  <c:v>29280</c:v>
                </c:pt>
                <c:pt idx="195">
                  <c:v>29311</c:v>
                </c:pt>
                <c:pt idx="196">
                  <c:v>29341</c:v>
                </c:pt>
                <c:pt idx="197">
                  <c:v>29372</c:v>
                </c:pt>
                <c:pt idx="198">
                  <c:v>29402</c:v>
                </c:pt>
                <c:pt idx="199">
                  <c:v>29433</c:v>
                </c:pt>
                <c:pt idx="200">
                  <c:v>29464</c:v>
                </c:pt>
                <c:pt idx="201">
                  <c:v>29494</c:v>
                </c:pt>
                <c:pt idx="202">
                  <c:v>29525</c:v>
                </c:pt>
                <c:pt idx="203">
                  <c:v>29555</c:v>
                </c:pt>
                <c:pt idx="204">
                  <c:v>29586</c:v>
                </c:pt>
                <c:pt idx="205">
                  <c:v>29617</c:v>
                </c:pt>
                <c:pt idx="206">
                  <c:v>29645</c:v>
                </c:pt>
                <c:pt idx="207">
                  <c:v>29676</c:v>
                </c:pt>
                <c:pt idx="208">
                  <c:v>29706</c:v>
                </c:pt>
                <c:pt idx="209">
                  <c:v>29737</c:v>
                </c:pt>
                <c:pt idx="210">
                  <c:v>29767</c:v>
                </c:pt>
                <c:pt idx="211">
                  <c:v>29798</c:v>
                </c:pt>
                <c:pt idx="212">
                  <c:v>29829</c:v>
                </c:pt>
                <c:pt idx="213">
                  <c:v>29859</c:v>
                </c:pt>
                <c:pt idx="214">
                  <c:v>29890</c:v>
                </c:pt>
                <c:pt idx="215">
                  <c:v>29920</c:v>
                </c:pt>
                <c:pt idx="216">
                  <c:v>29951</c:v>
                </c:pt>
                <c:pt idx="217">
                  <c:v>29982</c:v>
                </c:pt>
                <c:pt idx="218">
                  <c:v>30010</c:v>
                </c:pt>
                <c:pt idx="219">
                  <c:v>30041</c:v>
                </c:pt>
                <c:pt idx="220">
                  <c:v>30071</c:v>
                </c:pt>
                <c:pt idx="221">
                  <c:v>30102</c:v>
                </c:pt>
                <c:pt idx="222">
                  <c:v>30132</c:v>
                </c:pt>
                <c:pt idx="223">
                  <c:v>30163</c:v>
                </c:pt>
                <c:pt idx="224">
                  <c:v>30194</c:v>
                </c:pt>
                <c:pt idx="225">
                  <c:v>30224</c:v>
                </c:pt>
                <c:pt idx="226">
                  <c:v>30255</c:v>
                </c:pt>
                <c:pt idx="227">
                  <c:v>30285</c:v>
                </c:pt>
                <c:pt idx="228">
                  <c:v>30316</c:v>
                </c:pt>
                <c:pt idx="229">
                  <c:v>30347</c:v>
                </c:pt>
                <c:pt idx="230">
                  <c:v>30375</c:v>
                </c:pt>
                <c:pt idx="231">
                  <c:v>30406</c:v>
                </c:pt>
                <c:pt idx="232">
                  <c:v>30436</c:v>
                </c:pt>
                <c:pt idx="233">
                  <c:v>30467</c:v>
                </c:pt>
                <c:pt idx="234">
                  <c:v>30497</c:v>
                </c:pt>
                <c:pt idx="235">
                  <c:v>30528</c:v>
                </c:pt>
                <c:pt idx="236">
                  <c:v>30559</c:v>
                </c:pt>
                <c:pt idx="237">
                  <c:v>30589</c:v>
                </c:pt>
                <c:pt idx="238">
                  <c:v>30620</c:v>
                </c:pt>
                <c:pt idx="239">
                  <c:v>30650</c:v>
                </c:pt>
                <c:pt idx="240">
                  <c:v>30681</c:v>
                </c:pt>
                <c:pt idx="241">
                  <c:v>30712</c:v>
                </c:pt>
                <c:pt idx="242">
                  <c:v>30741</c:v>
                </c:pt>
                <c:pt idx="243">
                  <c:v>30772</c:v>
                </c:pt>
                <c:pt idx="244">
                  <c:v>30802</c:v>
                </c:pt>
                <c:pt idx="245">
                  <c:v>30833</c:v>
                </c:pt>
                <c:pt idx="246">
                  <c:v>30863</c:v>
                </c:pt>
                <c:pt idx="247">
                  <c:v>30894</c:v>
                </c:pt>
                <c:pt idx="248">
                  <c:v>30925</c:v>
                </c:pt>
                <c:pt idx="249">
                  <c:v>30955</c:v>
                </c:pt>
                <c:pt idx="250">
                  <c:v>30986</c:v>
                </c:pt>
                <c:pt idx="251">
                  <c:v>31016</c:v>
                </c:pt>
                <c:pt idx="252">
                  <c:v>31047</c:v>
                </c:pt>
                <c:pt idx="253">
                  <c:v>31078</c:v>
                </c:pt>
                <c:pt idx="254">
                  <c:v>31106</c:v>
                </c:pt>
                <c:pt idx="255">
                  <c:v>31137</c:v>
                </c:pt>
                <c:pt idx="256">
                  <c:v>31167</c:v>
                </c:pt>
                <c:pt idx="257">
                  <c:v>31198</c:v>
                </c:pt>
                <c:pt idx="258">
                  <c:v>31228</c:v>
                </c:pt>
                <c:pt idx="259">
                  <c:v>31259</c:v>
                </c:pt>
                <c:pt idx="260">
                  <c:v>31290</c:v>
                </c:pt>
                <c:pt idx="261">
                  <c:v>31320</c:v>
                </c:pt>
                <c:pt idx="262">
                  <c:v>31351</c:v>
                </c:pt>
                <c:pt idx="263">
                  <c:v>31381</c:v>
                </c:pt>
                <c:pt idx="264">
                  <c:v>31412</c:v>
                </c:pt>
                <c:pt idx="265">
                  <c:v>31443</c:v>
                </c:pt>
                <c:pt idx="266">
                  <c:v>31471</c:v>
                </c:pt>
                <c:pt idx="267">
                  <c:v>31502</c:v>
                </c:pt>
                <c:pt idx="268">
                  <c:v>31532</c:v>
                </c:pt>
                <c:pt idx="269">
                  <c:v>31563</c:v>
                </c:pt>
                <c:pt idx="270">
                  <c:v>31593</c:v>
                </c:pt>
                <c:pt idx="271">
                  <c:v>31624</c:v>
                </c:pt>
                <c:pt idx="272">
                  <c:v>31655</c:v>
                </c:pt>
                <c:pt idx="273">
                  <c:v>31685</c:v>
                </c:pt>
                <c:pt idx="274">
                  <c:v>31716</c:v>
                </c:pt>
                <c:pt idx="275">
                  <c:v>31746</c:v>
                </c:pt>
                <c:pt idx="276">
                  <c:v>31777</c:v>
                </c:pt>
                <c:pt idx="277">
                  <c:v>31808</c:v>
                </c:pt>
                <c:pt idx="278">
                  <c:v>31836</c:v>
                </c:pt>
                <c:pt idx="279">
                  <c:v>31867</c:v>
                </c:pt>
                <c:pt idx="280">
                  <c:v>31897</c:v>
                </c:pt>
                <c:pt idx="281">
                  <c:v>31928</c:v>
                </c:pt>
                <c:pt idx="282">
                  <c:v>31958</c:v>
                </c:pt>
                <c:pt idx="283">
                  <c:v>31989</c:v>
                </c:pt>
                <c:pt idx="284">
                  <c:v>32020</c:v>
                </c:pt>
                <c:pt idx="285">
                  <c:v>32050</c:v>
                </c:pt>
                <c:pt idx="286">
                  <c:v>32081</c:v>
                </c:pt>
                <c:pt idx="287">
                  <c:v>32111</c:v>
                </c:pt>
                <c:pt idx="288">
                  <c:v>32142</c:v>
                </c:pt>
                <c:pt idx="289">
                  <c:v>32173</c:v>
                </c:pt>
                <c:pt idx="290">
                  <c:v>32202</c:v>
                </c:pt>
                <c:pt idx="291">
                  <c:v>32233</c:v>
                </c:pt>
                <c:pt idx="292">
                  <c:v>32263</c:v>
                </c:pt>
                <c:pt idx="293">
                  <c:v>32294</c:v>
                </c:pt>
                <c:pt idx="294">
                  <c:v>32324</c:v>
                </c:pt>
                <c:pt idx="295">
                  <c:v>32355</c:v>
                </c:pt>
                <c:pt idx="296">
                  <c:v>32386</c:v>
                </c:pt>
                <c:pt idx="297">
                  <c:v>32416</c:v>
                </c:pt>
                <c:pt idx="298">
                  <c:v>32447</c:v>
                </c:pt>
                <c:pt idx="299">
                  <c:v>32477</c:v>
                </c:pt>
                <c:pt idx="300">
                  <c:v>32508</c:v>
                </c:pt>
                <c:pt idx="301">
                  <c:v>32539</c:v>
                </c:pt>
                <c:pt idx="302">
                  <c:v>32567</c:v>
                </c:pt>
                <c:pt idx="303">
                  <c:v>32598</c:v>
                </c:pt>
                <c:pt idx="304">
                  <c:v>32628</c:v>
                </c:pt>
                <c:pt idx="305">
                  <c:v>32659</c:v>
                </c:pt>
                <c:pt idx="306">
                  <c:v>32689</c:v>
                </c:pt>
                <c:pt idx="307">
                  <c:v>32720</c:v>
                </c:pt>
                <c:pt idx="308">
                  <c:v>32751</c:v>
                </c:pt>
                <c:pt idx="309">
                  <c:v>32781</c:v>
                </c:pt>
                <c:pt idx="310">
                  <c:v>32812</c:v>
                </c:pt>
                <c:pt idx="311">
                  <c:v>32842</c:v>
                </c:pt>
                <c:pt idx="312">
                  <c:v>32873</c:v>
                </c:pt>
                <c:pt idx="313">
                  <c:v>32904</c:v>
                </c:pt>
                <c:pt idx="314">
                  <c:v>32932</c:v>
                </c:pt>
                <c:pt idx="315">
                  <c:v>32963</c:v>
                </c:pt>
                <c:pt idx="316">
                  <c:v>32993</c:v>
                </c:pt>
                <c:pt idx="317">
                  <c:v>33024</c:v>
                </c:pt>
                <c:pt idx="318">
                  <c:v>33054</c:v>
                </c:pt>
                <c:pt idx="319">
                  <c:v>33085</c:v>
                </c:pt>
                <c:pt idx="320">
                  <c:v>33116</c:v>
                </c:pt>
                <c:pt idx="321">
                  <c:v>33146</c:v>
                </c:pt>
                <c:pt idx="322">
                  <c:v>33177</c:v>
                </c:pt>
                <c:pt idx="323">
                  <c:v>33207</c:v>
                </c:pt>
                <c:pt idx="324">
                  <c:v>33238</c:v>
                </c:pt>
                <c:pt idx="325">
                  <c:v>33269</c:v>
                </c:pt>
                <c:pt idx="326">
                  <c:v>33297</c:v>
                </c:pt>
                <c:pt idx="327">
                  <c:v>33328</c:v>
                </c:pt>
                <c:pt idx="328">
                  <c:v>33358</c:v>
                </c:pt>
                <c:pt idx="329">
                  <c:v>33389</c:v>
                </c:pt>
                <c:pt idx="330">
                  <c:v>33419</c:v>
                </c:pt>
                <c:pt idx="331">
                  <c:v>33450</c:v>
                </c:pt>
                <c:pt idx="332">
                  <c:v>33481</c:v>
                </c:pt>
                <c:pt idx="333">
                  <c:v>33511</c:v>
                </c:pt>
                <c:pt idx="334">
                  <c:v>33542</c:v>
                </c:pt>
                <c:pt idx="335">
                  <c:v>33572</c:v>
                </c:pt>
                <c:pt idx="336">
                  <c:v>33603</c:v>
                </c:pt>
                <c:pt idx="337">
                  <c:v>33634</c:v>
                </c:pt>
                <c:pt idx="338">
                  <c:v>33663</c:v>
                </c:pt>
                <c:pt idx="339">
                  <c:v>33694</c:v>
                </c:pt>
                <c:pt idx="340">
                  <c:v>33724</c:v>
                </c:pt>
                <c:pt idx="341">
                  <c:v>33755</c:v>
                </c:pt>
                <c:pt idx="342">
                  <c:v>33785</c:v>
                </c:pt>
                <c:pt idx="343">
                  <c:v>33816</c:v>
                </c:pt>
                <c:pt idx="344">
                  <c:v>33847</c:v>
                </c:pt>
                <c:pt idx="345">
                  <c:v>33877</c:v>
                </c:pt>
                <c:pt idx="346">
                  <c:v>33908</c:v>
                </c:pt>
                <c:pt idx="347">
                  <c:v>33938</c:v>
                </c:pt>
                <c:pt idx="348">
                  <c:v>33969</c:v>
                </c:pt>
                <c:pt idx="349">
                  <c:v>34000</c:v>
                </c:pt>
                <c:pt idx="350">
                  <c:v>34028</c:v>
                </c:pt>
                <c:pt idx="351">
                  <c:v>34059</c:v>
                </c:pt>
                <c:pt idx="352">
                  <c:v>34089</c:v>
                </c:pt>
                <c:pt idx="353">
                  <c:v>34120</c:v>
                </c:pt>
                <c:pt idx="354">
                  <c:v>34150</c:v>
                </c:pt>
                <c:pt idx="355">
                  <c:v>34181</c:v>
                </c:pt>
                <c:pt idx="356">
                  <c:v>34212</c:v>
                </c:pt>
                <c:pt idx="357">
                  <c:v>34242</c:v>
                </c:pt>
                <c:pt idx="358">
                  <c:v>34273</c:v>
                </c:pt>
                <c:pt idx="359">
                  <c:v>34303</c:v>
                </c:pt>
                <c:pt idx="360">
                  <c:v>34334</c:v>
                </c:pt>
                <c:pt idx="361">
                  <c:v>34365</c:v>
                </c:pt>
                <c:pt idx="362">
                  <c:v>34393</c:v>
                </c:pt>
                <c:pt idx="363">
                  <c:v>34424</c:v>
                </c:pt>
                <c:pt idx="364">
                  <c:v>34454</c:v>
                </c:pt>
                <c:pt idx="365">
                  <c:v>34485</c:v>
                </c:pt>
                <c:pt idx="366">
                  <c:v>34515</c:v>
                </c:pt>
                <c:pt idx="367">
                  <c:v>34546</c:v>
                </c:pt>
                <c:pt idx="368">
                  <c:v>34577</c:v>
                </c:pt>
                <c:pt idx="369">
                  <c:v>34607</c:v>
                </c:pt>
                <c:pt idx="370">
                  <c:v>34638</c:v>
                </c:pt>
                <c:pt idx="371">
                  <c:v>34668</c:v>
                </c:pt>
                <c:pt idx="372">
                  <c:v>34699</c:v>
                </c:pt>
                <c:pt idx="373">
                  <c:v>34730</c:v>
                </c:pt>
                <c:pt idx="374">
                  <c:v>34758</c:v>
                </c:pt>
                <c:pt idx="375">
                  <c:v>34789</c:v>
                </c:pt>
                <c:pt idx="376">
                  <c:v>34819</c:v>
                </c:pt>
                <c:pt idx="377">
                  <c:v>34850</c:v>
                </c:pt>
                <c:pt idx="378">
                  <c:v>34880</c:v>
                </c:pt>
                <c:pt idx="379">
                  <c:v>34911</c:v>
                </c:pt>
                <c:pt idx="380">
                  <c:v>34942</c:v>
                </c:pt>
                <c:pt idx="381">
                  <c:v>34972</c:v>
                </c:pt>
                <c:pt idx="382">
                  <c:v>35003</c:v>
                </c:pt>
                <c:pt idx="383">
                  <c:v>35033</c:v>
                </c:pt>
                <c:pt idx="384">
                  <c:v>35064</c:v>
                </c:pt>
                <c:pt idx="385">
                  <c:v>35095</c:v>
                </c:pt>
                <c:pt idx="386">
                  <c:v>35124</c:v>
                </c:pt>
                <c:pt idx="387">
                  <c:v>35155</c:v>
                </c:pt>
                <c:pt idx="388">
                  <c:v>35185</c:v>
                </c:pt>
                <c:pt idx="389">
                  <c:v>35216</c:v>
                </c:pt>
                <c:pt idx="390">
                  <c:v>35246</c:v>
                </c:pt>
                <c:pt idx="391">
                  <c:v>35277</c:v>
                </c:pt>
                <c:pt idx="392">
                  <c:v>35308</c:v>
                </c:pt>
                <c:pt idx="393">
                  <c:v>35338</c:v>
                </c:pt>
                <c:pt idx="394">
                  <c:v>35369</c:v>
                </c:pt>
                <c:pt idx="395">
                  <c:v>35399</c:v>
                </c:pt>
                <c:pt idx="396">
                  <c:v>35430</c:v>
                </c:pt>
                <c:pt idx="397">
                  <c:v>35461</c:v>
                </c:pt>
                <c:pt idx="398">
                  <c:v>35489</c:v>
                </c:pt>
                <c:pt idx="399">
                  <c:v>35520</c:v>
                </c:pt>
                <c:pt idx="400">
                  <c:v>35550</c:v>
                </c:pt>
                <c:pt idx="401">
                  <c:v>35581</c:v>
                </c:pt>
                <c:pt idx="402">
                  <c:v>35611</c:v>
                </c:pt>
                <c:pt idx="403">
                  <c:v>35642</c:v>
                </c:pt>
                <c:pt idx="404">
                  <c:v>35673</c:v>
                </c:pt>
                <c:pt idx="405">
                  <c:v>35703</c:v>
                </c:pt>
                <c:pt idx="406">
                  <c:v>35734</c:v>
                </c:pt>
                <c:pt idx="407">
                  <c:v>35764</c:v>
                </c:pt>
                <c:pt idx="408">
                  <c:v>35795</c:v>
                </c:pt>
                <c:pt idx="409">
                  <c:v>35826</c:v>
                </c:pt>
                <c:pt idx="410">
                  <c:v>35854</c:v>
                </c:pt>
                <c:pt idx="411">
                  <c:v>35885</c:v>
                </c:pt>
                <c:pt idx="412">
                  <c:v>35915</c:v>
                </c:pt>
                <c:pt idx="413">
                  <c:v>35946</c:v>
                </c:pt>
                <c:pt idx="414">
                  <c:v>35976</c:v>
                </c:pt>
                <c:pt idx="415">
                  <c:v>36007</c:v>
                </c:pt>
                <c:pt idx="416">
                  <c:v>36038</c:v>
                </c:pt>
                <c:pt idx="417">
                  <c:v>36068</c:v>
                </c:pt>
                <c:pt idx="418">
                  <c:v>36099</c:v>
                </c:pt>
                <c:pt idx="419">
                  <c:v>36129</c:v>
                </c:pt>
                <c:pt idx="420">
                  <c:v>36160</c:v>
                </c:pt>
                <c:pt idx="421">
                  <c:v>36191</c:v>
                </c:pt>
                <c:pt idx="422">
                  <c:v>36219</c:v>
                </c:pt>
                <c:pt idx="423">
                  <c:v>36250</c:v>
                </c:pt>
                <c:pt idx="424">
                  <c:v>36280</c:v>
                </c:pt>
                <c:pt idx="425">
                  <c:v>36311</c:v>
                </c:pt>
                <c:pt idx="426">
                  <c:v>36341</c:v>
                </c:pt>
                <c:pt idx="427">
                  <c:v>36372</c:v>
                </c:pt>
                <c:pt idx="428">
                  <c:v>36403</c:v>
                </c:pt>
                <c:pt idx="429">
                  <c:v>36433</c:v>
                </c:pt>
                <c:pt idx="430">
                  <c:v>36464</c:v>
                </c:pt>
                <c:pt idx="431">
                  <c:v>36494</c:v>
                </c:pt>
                <c:pt idx="432">
                  <c:v>36525</c:v>
                </c:pt>
                <c:pt idx="433">
                  <c:v>36556</c:v>
                </c:pt>
                <c:pt idx="434">
                  <c:v>36585</c:v>
                </c:pt>
                <c:pt idx="435">
                  <c:v>36616</c:v>
                </c:pt>
                <c:pt idx="436">
                  <c:v>36646</c:v>
                </c:pt>
                <c:pt idx="437">
                  <c:v>36677</c:v>
                </c:pt>
                <c:pt idx="438">
                  <c:v>36707</c:v>
                </c:pt>
                <c:pt idx="439">
                  <c:v>36738</c:v>
                </c:pt>
                <c:pt idx="440">
                  <c:v>36769</c:v>
                </c:pt>
                <c:pt idx="441">
                  <c:v>36799</c:v>
                </c:pt>
                <c:pt idx="442">
                  <c:v>36830</c:v>
                </c:pt>
                <c:pt idx="443">
                  <c:v>36860</c:v>
                </c:pt>
                <c:pt idx="444">
                  <c:v>36891</c:v>
                </c:pt>
                <c:pt idx="445">
                  <c:v>36922</c:v>
                </c:pt>
                <c:pt idx="446">
                  <c:v>36950</c:v>
                </c:pt>
                <c:pt idx="447">
                  <c:v>36981</c:v>
                </c:pt>
                <c:pt idx="448">
                  <c:v>37011</c:v>
                </c:pt>
                <c:pt idx="449">
                  <c:v>37042</c:v>
                </c:pt>
                <c:pt idx="450">
                  <c:v>37072</c:v>
                </c:pt>
                <c:pt idx="451">
                  <c:v>37103</c:v>
                </c:pt>
                <c:pt idx="452">
                  <c:v>37134</c:v>
                </c:pt>
                <c:pt idx="453">
                  <c:v>37164</c:v>
                </c:pt>
                <c:pt idx="454">
                  <c:v>37195</c:v>
                </c:pt>
                <c:pt idx="455">
                  <c:v>37225</c:v>
                </c:pt>
                <c:pt idx="456">
                  <c:v>37256</c:v>
                </c:pt>
                <c:pt idx="457">
                  <c:v>37287</c:v>
                </c:pt>
                <c:pt idx="458">
                  <c:v>37315</c:v>
                </c:pt>
                <c:pt idx="459">
                  <c:v>37346</c:v>
                </c:pt>
                <c:pt idx="460">
                  <c:v>37376</c:v>
                </c:pt>
                <c:pt idx="461">
                  <c:v>37407</c:v>
                </c:pt>
                <c:pt idx="462">
                  <c:v>37437</c:v>
                </c:pt>
                <c:pt idx="463">
                  <c:v>37468</c:v>
                </c:pt>
                <c:pt idx="464">
                  <c:v>37499</c:v>
                </c:pt>
                <c:pt idx="465">
                  <c:v>37529</c:v>
                </c:pt>
                <c:pt idx="466">
                  <c:v>37560</c:v>
                </c:pt>
                <c:pt idx="467">
                  <c:v>37590</c:v>
                </c:pt>
                <c:pt idx="468">
                  <c:v>37621</c:v>
                </c:pt>
                <c:pt idx="469">
                  <c:v>37652</c:v>
                </c:pt>
                <c:pt idx="470">
                  <c:v>37680</c:v>
                </c:pt>
                <c:pt idx="471">
                  <c:v>37711</c:v>
                </c:pt>
                <c:pt idx="472">
                  <c:v>37741</c:v>
                </c:pt>
                <c:pt idx="473">
                  <c:v>37772</c:v>
                </c:pt>
                <c:pt idx="474">
                  <c:v>37802</c:v>
                </c:pt>
                <c:pt idx="475">
                  <c:v>37833</c:v>
                </c:pt>
                <c:pt idx="476">
                  <c:v>37864</c:v>
                </c:pt>
                <c:pt idx="477">
                  <c:v>37894</c:v>
                </c:pt>
                <c:pt idx="478">
                  <c:v>37925</c:v>
                </c:pt>
                <c:pt idx="479">
                  <c:v>37955</c:v>
                </c:pt>
                <c:pt idx="480">
                  <c:v>37986</c:v>
                </c:pt>
                <c:pt idx="481">
                  <c:v>38017</c:v>
                </c:pt>
                <c:pt idx="482">
                  <c:v>38046</c:v>
                </c:pt>
                <c:pt idx="483">
                  <c:v>38077</c:v>
                </c:pt>
                <c:pt idx="484">
                  <c:v>38107</c:v>
                </c:pt>
                <c:pt idx="485">
                  <c:v>38138</c:v>
                </c:pt>
                <c:pt idx="486">
                  <c:v>38168</c:v>
                </c:pt>
                <c:pt idx="487">
                  <c:v>38199</c:v>
                </c:pt>
                <c:pt idx="488">
                  <c:v>38230</c:v>
                </c:pt>
                <c:pt idx="489">
                  <c:v>38260</c:v>
                </c:pt>
                <c:pt idx="490">
                  <c:v>38291</c:v>
                </c:pt>
                <c:pt idx="491">
                  <c:v>38321</c:v>
                </c:pt>
                <c:pt idx="492">
                  <c:v>38352</c:v>
                </c:pt>
                <c:pt idx="493">
                  <c:v>38383</c:v>
                </c:pt>
                <c:pt idx="494">
                  <c:v>38411</c:v>
                </c:pt>
                <c:pt idx="495">
                  <c:v>38442</c:v>
                </c:pt>
                <c:pt idx="496">
                  <c:v>38472</c:v>
                </c:pt>
                <c:pt idx="497">
                  <c:v>38503</c:v>
                </c:pt>
                <c:pt idx="498">
                  <c:v>38533</c:v>
                </c:pt>
                <c:pt idx="499">
                  <c:v>38564</c:v>
                </c:pt>
                <c:pt idx="500">
                  <c:v>38595</c:v>
                </c:pt>
                <c:pt idx="501">
                  <c:v>38625</c:v>
                </c:pt>
                <c:pt idx="502">
                  <c:v>38656</c:v>
                </c:pt>
                <c:pt idx="503">
                  <c:v>38686</c:v>
                </c:pt>
                <c:pt idx="504">
                  <c:v>38717</c:v>
                </c:pt>
                <c:pt idx="505">
                  <c:v>38748</c:v>
                </c:pt>
                <c:pt idx="506">
                  <c:v>38776</c:v>
                </c:pt>
                <c:pt idx="507">
                  <c:v>38807</c:v>
                </c:pt>
                <c:pt idx="508">
                  <c:v>38837</c:v>
                </c:pt>
                <c:pt idx="509">
                  <c:v>38868</c:v>
                </c:pt>
                <c:pt idx="510">
                  <c:v>38898</c:v>
                </c:pt>
                <c:pt idx="511">
                  <c:v>38929</c:v>
                </c:pt>
                <c:pt idx="512">
                  <c:v>38960</c:v>
                </c:pt>
                <c:pt idx="513">
                  <c:v>38990</c:v>
                </c:pt>
                <c:pt idx="514">
                  <c:v>39021</c:v>
                </c:pt>
                <c:pt idx="515">
                  <c:v>39051</c:v>
                </c:pt>
                <c:pt idx="516">
                  <c:v>39082</c:v>
                </c:pt>
                <c:pt idx="517">
                  <c:v>39113</c:v>
                </c:pt>
                <c:pt idx="518">
                  <c:v>39141</c:v>
                </c:pt>
                <c:pt idx="519">
                  <c:v>39172</c:v>
                </c:pt>
                <c:pt idx="520">
                  <c:v>39202</c:v>
                </c:pt>
                <c:pt idx="521">
                  <c:v>39233</c:v>
                </c:pt>
                <c:pt idx="522">
                  <c:v>39263</c:v>
                </c:pt>
                <c:pt idx="523">
                  <c:v>39294</c:v>
                </c:pt>
                <c:pt idx="524">
                  <c:v>39325</c:v>
                </c:pt>
                <c:pt idx="525">
                  <c:v>39355</c:v>
                </c:pt>
                <c:pt idx="526">
                  <c:v>39386</c:v>
                </c:pt>
                <c:pt idx="527">
                  <c:v>39416</c:v>
                </c:pt>
                <c:pt idx="528">
                  <c:v>39447</c:v>
                </c:pt>
                <c:pt idx="529">
                  <c:v>39478</c:v>
                </c:pt>
                <c:pt idx="530">
                  <c:v>39507</c:v>
                </c:pt>
                <c:pt idx="531">
                  <c:v>39538</c:v>
                </c:pt>
                <c:pt idx="532">
                  <c:v>39568</c:v>
                </c:pt>
                <c:pt idx="533">
                  <c:v>39599</c:v>
                </c:pt>
                <c:pt idx="534">
                  <c:v>39629</c:v>
                </c:pt>
                <c:pt idx="535">
                  <c:v>39660</c:v>
                </c:pt>
                <c:pt idx="536">
                  <c:v>39691</c:v>
                </c:pt>
                <c:pt idx="537">
                  <c:v>39721</c:v>
                </c:pt>
                <c:pt idx="538">
                  <c:v>39752</c:v>
                </c:pt>
                <c:pt idx="539">
                  <c:v>39782</c:v>
                </c:pt>
                <c:pt idx="540">
                  <c:v>39813</c:v>
                </c:pt>
                <c:pt idx="541">
                  <c:v>39844</c:v>
                </c:pt>
                <c:pt idx="542">
                  <c:v>39872</c:v>
                </c:pt>
                <c:pt idx="543">
                  <c:v>39903</c:v>
                </c:pt>
                <c:pt idx="544">
                  <c:v>39933</c:v>
                </c:pt>
                <c:pt idx="545">
                  <c:v>39964</c:v>
                </c:pt>
                <c:pt idx="546">
                  <c:v>39994</c:v>
                </c:pt>
                <c:pt idx="547">
                  <c:v>40025</c:v>
                </c:pt>
                <c:pt idx="548">
                  <c:v>40056</c:v>
                </c:pt>
                <c:pt idx="549">
                  <c:v>40086</c:v>
                </c:pt>
                <c:pt idx="550">
                  <c:v>40117</c:v>
                </c:pt>
                <c:pt idx="551">
                  <c:v>40147</c:v>
                </c:pt>
                <c:pt idx="552">
                  <c:v>40178</c:v>
                </c:pt>
                <c:pt idx="553">
                  <c:v>40209</c:v>
                </c:pt>
                <c:pt idx="554">
                  <c:v>40237</c:v>
                </c:pt>
                <c:pt idx="555">
                  <c:v>40268</c:v>
                </c:pt>
                <c:pt idx="556">
                  <c:v>40298</c:v>
                </c:pt>
                <c:pt idx="557">
                  <c:v>40329</c:v>
                </c:pt>
                <c:pt idx="558">
                  <c:v>40359</c:v>
                </c:pt>
                <c:pt idx="559">
                  <c:v>40390</c:v>
                </c:pt>
                <c:pt idx="560">
                  <c:v>40421</c:v>
                </c:pt>
                <c:pt idx="561">
                  <c:v>40451</c:v>
                </c:pt>
                <c:pt idx="562">
                  <c:v>40482</c:v>
                </c:pt>
                <c:pt idx="563">
                  <c:v>40512</c:v>
                </c:pt>
                <c:pt idx="564">
                  <c:v>40543</c:v>
                </c:pt>
                <c:pt idx="565">
                  <c:v>40574</c:v>
                </c:pt>
                <c:pt idx="566">
                  <c:v>40602</c:v>
                </c:pt>
                <c:pt idx="567">
                  <c:v>40633</c:v>
                </c:pt>
                <c:pt idx="568">
                  <c:v>40663</c:v>
                </c:pt>
                <c:pt idx="569">
                  <c:v>40694</c:v>
                </c:pt>
                <c:pt idx="570">
                  <c:v>40724</c:v>
                </c:pt>
                <c:pt idx="571">
                  <c:v>40755</c:v>
                </c:pt>
                <c:pt idx="572">
                  <c:v>40786</c:v>
                </c:pt>
                <c:pt idx="573">
                  <c:v>40816</c:v>
                </c:pt>
                <c:pt idx="574">
                  <c:v>40847</c:v>
                </c:pt>
                <c:pt idx="575">
                  <c:v>40877</c:v>
                </c:pt>
                <c:pt idx="576">
                  <c:v>40908</c:v>
                </c:pt>
                <c:pt idx="577">
                  <c:v>40939</c:v>
                </c:pt>
                <c:pt idx="578">
                  <c:v>40968</c:v>
                </c:pt>
                <c:pt idx="579">
                  <c:v>40999</c:v>
                </c:pt>
                <c:pt idx="580">
                  <c:v>41029</c:v>
                </c:pt>
                <c:pt idx="581">
                  <c:v>41060</c:v>
                </c:pt>
                <c:pt idx="582">
                  <c:v>41090</c:v>
                </c:pt>
                <c:pt idx="583">
                  <c:v>41121</c:v>
                </c:pt>
                <c:pt idx="584">
                  <c:v>41152</c:v>
                </c:pt>
                <c:pt idx="585">
                  <c:v>41182</c:v>
                </c:pt>
                <c:pt idx="586">
                  <c:v>41213</c:v>
                </c:pt>
                <c:pt idx="587">
                  <c:v>41243</c:v>
                </c:pt>
                <c:pt idx="588">
                  <c:v>41274</c:v>
                </c:pt>
                <c:pt idx="589">
                  <c:v>41305</c:v>
                </c:pt>
                <c:pt idx="590">
                  <c:v>41333</c:v>
                </c:pt>
                <c:pt idx="591">
                  <c:v>41364</c:v>
                </c:pt>
                <c:pt idx="592">
                  <c:v>41394</c:v>
                </c:pt>
                <c:pt idx="593">
                  <c:v>41425</c:v>
                </c:pt>
                <c:pt idx="594">
                  <c:v>41455</c:v>
                </c:pt>
                <c:pt idx="595">
                  <c:v>41486</c:v>
                </c:pt>
                <c:pt idx="596">
                  <c:v>41517</c:v>
                </c:pt>
                <c:pt idx="597">
                  <c:v>41547</c:v>
                </c:pt>
                <c:pt idx="598">
                  <c:v>41578</c:v>
                </c:pt>
                <c:pt idx="599">
                  <c:v>41608</c:v>
                </c:pt>
                <c:pt idx="600">
                  <c:v>41639</c:v>
                </c:pt>
              </c:numCache>
            </c:numRef>
          </c:cat>
          <c:val>
            <c:numRef>
              <c:f>Sheet1!$B$2:$B$602</c:f>
              <c:numCache>
                <c:formatCode>"$"#,##0</c:formatCode>
                <c:ptCount val="601"/>
                <c:pt idx="0" formatCode="&quot;$&quot;#,##0_);[Red]\(&quot;$&quot;#,##0\)">
                  <c:v>10000</c:v>
                </c:pt>
                <c:pt idx="1">
                  <c:v>10282.59</c:v>
                </c:pt>
                <c:pt idx="2">
                  <c:v>10433.415030120001</c:v>
                </c:pt>
                <c:pt idx="3">
                  <c:v>10605.065574195531</c:v>
                </c:pt>
                <c:pt idx="4">
                  <c:v>10684.28541403477</c:v>
                </c:pt>
                <c:pt idx="5">
                  <c:v>10857.74478773163</c:v>
                </c:pt>
                <c:pt idx="6">
                  <c:v>11050.936640739739</c:v>
                </c:pt>
                <c:pt idx="7">
                  <c:v>11266.032071515099</c:v>
                </c:pt>
                <c:pt idx="8">
                  <c:v>11133.2956816485</c:v>
                </c:pt>
                <c:pt idx="9">
                  <c:v>11467.98481643022</c:v>
                </c:pt>
                <c:pt idx="10">
                  <c:v>11578.329766333911</c:v>
                </c:pt>
                <c:pt idx="11">
                  <c:v>11583.78315965386</c:v>
                </c:pt>
                <c:pt idx="12">
                  <c:v>11648.270080503649</c:v>
                </c:pt>
                <c:pt idx="13">
                  <c:v>12049.599577857331</c:v>
                </c:pt>
                <c:pt idx="14">
                  <c:v>12086.760542955441</c:v>
                </c:pt>
                <c:pt idx="15">
                  <c:v>11926.39340407151</c:v>
                </c:pt>
                <c:pt idx="16">
                  <c:v>12351.34272745198</c:v>
                </c:pt>
                <c:pt idx="17">
                  <c:v>12313.918158987801</c:v>
                </c:pt>
                <c:pt idx="18">
                  <c:v>11731.78999193981</c:v>
                </c:pt>
                <c:pt idx="19">
                  <c:v>11904.728308211001</c:v>
                </c:pt>
                <c:pt idx="20">
                  <c:v>12228.703584390651</c:v>
                </c:pt>
                <c:pt idx="21">
                  <c:v>12636.934396148359</c:v>
                </c:pt>
                <c:pt idx="22">
                  <c:v>13002.167074065839</c:v>
                </c:pt>
                <c:pt idx="23">
                  <c:v>12961.36627378742</c:v>
                </c:pt>
                <c:pt idx="24">
                  <c:v>13098.601219894281</c:v>
                </c:pt>
                <c:pt idx="25">
                  <c:v>13179.380293617371</c:v>
                </c:pt>
                <c:pt idx="26">
                  <c:v>13006.269133460701</c:v>
                </c:pt>
                <c:pt idx="27">
                  <c:v>12739.64061622476</c:v>
                </c:pt>
                <c:pt idx="28">
                  <c:v>13019.479562000761</c:v>
                </c:pt>
                <c:pt idx="29">
                  <c:v>12378.947206509451</c:v>
                </c:pt>
                <c:pt idx="30">
                  <c:v>12197.855587825419</c:v>
                </c:pt>
                <c:pt idx="31">
                  <c:v>12051.03000011477</c:v>
                </c:pt>
                <c:pt idx="32">
                  <c:v>11177.474937466441</c:v>
                </c:pt>
                <c:pt idx="33">
                  <c:v>11118.033125749</c:v>
                </c:pt>
                <c:pt idx="34">
                  <c:v>11666.963775266609</c:v>
                </c:pt>
                <c:pt idx="35">
                  <c:v>11777.51992400103</c:v>
                </c:pt>
                <c:pt idx="36">
                  <c:v>11780.45252646211</c:v>
                </c:pt>
                <c:pt idx="37">
                  <c:v>12720.48551626368</c:v>
                </c:pt>
                <c:pt idx="38">
                  <c:v>12811.551472074611</c:v>
                </c:pt>
                <c:pt idx="39">
                  <c:v>13335.64641969424</c:v>
                </c:pt>
                <c:pt idx="40">
                  <c:v>13918.160790952899</c:v>
                </c:pt>
                <c:pt idx="41">
                  <c:v>13254.90475662083</c:v>
                </c:pt>
                <c:pt idx="42">
                  <c:v>13506.376809663439</c:v>
                </c:pt>
                <c:pt idx="43">
                  <c:v>14138.178104065881</c:v>
                </c:pt>
                <c:pt idx="44">
                  <c:v>14039.691555392959</c:v>
                </c:pt>
                <c:pt idx="45">
                  <c:v>14519.4699349154</c:v>
                </c:pt>
                <c:pt idx="46">
                  <c:v>14118.616408952261</c:v>
                </c:pt>
                <c:pt idx="47">
                  <c:v>14210.33094114481</c:v>
                </c:pt>
                <c:pt idx="48">
                  <c:v>14604.89499005664</c:v>
                </c:pt>
                <c:pt idx="49">
                  <c:v>13984.186952979229</c:v>
                </c:pt>
                <c:pt idx="50">
                  <c:v>13618.822100458739</c:v>
                </c:pt>
                <c:pt idx="51">
                  <c:v>13768.17972243447</c:v>
                </c:pt>
                <c:pt idx="52">
                  <c:v>14916.032865893831</c:v>
                </c:pt>
                <c:pt idx="53">
                  <c:v>15156.002002640331</c:v>
                </c:pt>
                <c:pt idx="54">
                  <c:v>15315.731107746171</c:v>
                </c:pt>
                <c:pt idx="55">
                  <c:v>15052.729373163949</c:v>
                </c:pt>
                <c:pt idx="56">
                  <c:v>15299.142553002641</c:v>
                </c:pt>
                <c:pt idx="57">
                  <c:v>15910.419793707861</c:v>
                </c:pt>
                <c:pt idx="58">
                  <c:v>16048.347222899511</c:v>
                </c:pt>
                <c:pt idx="59">
                  <c:v>16900.353976963252</c:v>
                </c:pt>
                <c:pt idx="60">
                  <c:v>16220.402035408089</c:v>
                </c:pt>
                <c:pt idx="61">
                  <c:v>16109.519367094041</c:v>
                </c:pt>
                <c:pt idx="62">
                  <c:v>15422.97998022659</c:v>
                </c:pt>
                <c:pt idx="63">
                  <c:v>15976.217695097301</c:v>
                </c:pt>
                <c:pt idx="64">
                  <c:v>16341.35415051875</c:v>
                </c:pt>
                <c:pt idx="65">
                  <c:v>16383.9070367267</c:v>
                </c:pt>
                <c:pt idx="66">
                  <c:v>15495.50606156723</c:v>
                </c:pt>
                <c:pt idx="67">
                  <c:v>14585.222557980471</c:v>
                </c:pt>
                <c:pt idx="68">
                  <c:v>15247.537514338361</c:v>
                </c:pt>
                <c:pt idx="69">
                  <c:v>14888.336025575571</c:v>
                </c:pt>
                <c:pt idx="70">
                  <c:v>15571.04067402834</c:v>
                </c:pt>
                <c:pt idx="71">
                  <c:v>15108.26934519622</c:v>
                </c:pt>
                <c:pt idx="72">
                  <c:v>14840.928519132971</c:v>
                </c:pt>
                <c:pt idx="73">
                  <c:v>13737.535165592481</c:v>
                </c:pt>
                <c:pt idx="74">
                  <c:v>14503.345053426559</c:v>
                </c:pt>
                <c:pt idx="75">
                  <c:v>14566.652154584761</c:v>
                </c:pt>
                <c:pt idx="76">
                  <c:v>13292.45028067983</c:v>
                </c:pt>
                <c:pt idx="77">
                  <c:v>12524.546757210001</c:v>
                </c:pt>
                <c:pt idx="78">
                  <c:v>11940.44322745801</c:v>
                </c:pt>
                <c:pt idx="79">
                  <c:v>12858.15823090101</c:v>
                </c:pt>
                <c:pt idx="80">
                  <c:v>13472.70618865199</c:v>
                </c:pt>
                <c:pt idx="81">
                  <c:v>13960.318454655389</c:v>
                </c:pt>
                <c:pt idx="82">
                  <c:v>13844.174189240041</c:v>
                </c:pt>
                <c:pt idx="83">
                  <c:v>14544.260233815719</c:v>
                </c:pt>
                <c:pt idx="84">
                  <c:v>15413.32632441896</c:v>
                </c:pt>
                <c:pt idx="85">
                  <c:v>16079.10033100434</c:v>
                </c:pt>
                <c:pt idx="86">
                  <c:v>16266.92834152097</c:v>
                </c:pt>
                <c:pt idx="87">
                  <c:v>16907.412617883001</c:v>
                </c:pt>
                <c:pt idx="88">
                  <c:v>17564.810016774059</c:v>
                </c:pt>
                <c:pt idx="89">
                  <c:v>16878.739076404869</c:v>
                </c:pt>
                <c:pt idx="90">
                  <c:v>16934.636396604201</c:v>
                </c:pt>
                <c:pt idx="91">
                  <c:v>16279.010255046031</c:v>
                </c:pt>
                <c:pt idx="92">
                  <c:v>16910.956549443839</c:v>
                </c:pt>
                <c:pt idx="93">
                  <c:v>16835.728159233651</c:v>
                </c:pt>
                <c:pt idx="94">
                  <c:v>16176.718834032679</c:v>
                </c:pt>
                <c:pt idx="95">
                  <c:v>16180.10138594087</c:v>
                </c:pt>
                <c:pt idx="96">
                  <c:v>17617.484962713021</c:v>
                </c:pt>
                <c:pt idx="97">
                  <c:v>17979.931242599399</c:v>
                </c:pt>
                <c:pt idx="98">
                  <c:v>18478.174915256201</c:v>
                </c:pt>
                <c:pt idx="99">
                  <c:v>18630.725183904098</c:v>
                </c:pt>
                <c:pt idx="100">
                  <c:v>18757.501679563</c:v>
                </c:pt>
                <c:pt idx="101">
                  <c:v>19126.87440263695</c:v>
                </c:pt>
                <c:pt idx="102">
                  <c:v>18754.92363956607</c:v>
                </c:pt>
                <c:pt idx="103">
                  <c:v>18844.16706821258</c:v>
                </c:pt>
                <c:pt idx="104">
                  <c:v>19539.098492520719</c:v>
                </c:pt>
                <c:pt idx="105">
                  <c:v>19489.805254843781</c:v>
                </c:pt>
                <c:pt idx="106">
                  <c:v>19720.80427366577</c:v>
                </c:pt>
                <c:pt idx="107">
                  <c:v>20669.931085909611</c:v>
                </c:pt>
                <c:pt idx="108">
                  <c:v>20963.915381758299</c:v>
                </c:pt>
                <c:pt idx="109">
                  <c:v>20651.406295162418</c:v>
                </c:pt>
                <c:pt idx="110">
                  <c:v>19923.45248382046</c:v>
                </c:pt>
                <c:pt idx="111">
                  <c:v>19939.560595153631</c:v>
                </c:pt>
                <c:pt idx="112">
                  <c:v>19176.00702545917</c:v>
                </c:pt>
                <c:pt idx="113">
                  <c:v>18864.141870402022</c:v>
                </c:pt>
                <c:pt idx="114">
                  <c:v>18788.590982211059</c:v>
                </c:pt>
                <c:pt idx="115">
                  <c:v>19552.7906163851</c:v>
                </c:pt>
                <c:pt idx="116">
                  <c:v>18886.0502327617</c:v>
                </c:pt>
                <c:pt idx="117">
                  <c:v>19721.28769291061</c:v>
                </c:pt>
                <c:pt idx="118">
                  <c:v>19724.83160830901</c:v>
                </c:pt>
                <c:pt idx="119">
                  <c:v>17537.2649386548</c:v>
                </c:pt>
                <c:pt idx="120">
                  <c:v>17884.56942604691</c:v>
                </c:pt>
                <c:pt idx="121">
                  <c:v>17756.183255965101</c:v>
                </c:pt>
                <c:pt idx="122">
                  <c:v>17743.295818157931</c:v>
                </c:pt>
                <c:pt idx="123">
                  <c:v>17380.04442019112</c:v>
                </c:pt>
                <c:pt idx="124">
                  <c:v>16756.797765287509</c:v>
                </c:pt>
                <c:pt idx="125">
                  <c:v>16250.33863394967</c:v>
                </c:pt>
                <c:pt idx="126">
                  <c:v>16065.89404038662</c:v>
                </c:pt>
                <c:pt idx="127">
                  <c:v>14874.008739444251</c:v>
                </c:pt>
                <c:pt idx="128">
                  <c:v>13589.33614241583</c:v>
                </c:pt>
                <c:pt idx="129">
                  <c:v>12024.21017195175</c:v>
                </c:pt>
                <c:pt idx="130">
                  <c:v>14045.37408880733</c:v>
                </c:pt>
                <c:pt idx="131">
                  <c:v>13359.140987964151</c:v>
                </c:pt>
                <c:pt idx="132">
                  <c:v>13151.01625868446</c:v>
                </c:pt>
                <c:pt idx="133">
                  <c:v>14823.747935793201</c:v>
                </c:pt>
                <c:pt idx="134">
                  <c:v>15769.169519768249</c:v>
                </c:pt>
                <c:pt idx="135">
                  <c:v>16169.310619415421</c:v>
                </c:pt>
                <c:pt idx="136">
                  <c:v>16993.75628007136</c:v>
                </c:pt>
                <c:pt idx="137">
                  <c:v>17803.38131364467</c:v>
                </c:pt>
                <c:pt idx="138">
                  <c:v>18653.117120025479</c:v>
                </c:pt>
                <c:pt idx="139">
                  <c:v>17451.888087794949</c:v>
                </c:pt>
                <c:pt idx="140">
                  <c:v>17145.178135407179</c:v>
                </c:pt>
                <c:pt idx="141">
                  <c:v>16610.368593829429</c:v>
                </c:pt>
                <c:pt idx="142">
                  <c:v>17695.615331091551</c:v>
                </c:pt>
                <c:pt idx="143">
                  <c:v>18194.502505436431</c:v>
                </c:pt>
                <c:pt idx="144">
                  <c:v>18046.9469095676</c:v>
                </c:pt>
                <c:pt idx="145">
                  <c:v>20244.018320232171</c:v>
                </c:pt>
                <c:pt idx="146">
                  <c:v>20073.42602665125</c:v>
                </c:pt>
                <c:pt idx="147">
                  <c:v>20749.832234100901</c:v>
                </c:pt>
                <c:pt idx="148">
                  <c:v>20588.26159042685</c:v>
                </c:pt>
                <c:pt idx="149">
                  <c:v>20359.357180412171</c:v>
                </c:pt>
                <c:pt idx="150">
                  <c:v>21261.769399948189</c:v>
                </c:pt>
                <c:pt idx="151">
                  <c:v>21159.80008008298</c:v>
                </c:pt>
                <c:pt idx="152">
                  <c:v>21120.978194876061</c:v>
                </c:pt>
                <c:pt idx="153">
                  <c:v>21666.902678768121</c:v>
                </c:pt>
                <c:pt idx="154">
                  <c:v>21263.37828327874</c:v>
                </c:pt>
                <c:pt idx="155">
                  <c:v>21176.5514043968</c:v>
                </c:pt>
                <c:pt idx="156">
                  <c:v>22365.053587141461</c:v>
                </c:pt>
                <c:pt idx="157">
                  <c:v>21307.676347143231</c:v>
                </c:pt>
                <c:pt idx="158">
                  <c:v>20919.29493806095</c:v>
                </c:pt>
                <c:pt idx="159">
                  <c:v>20699.24905846647</c:v>
                </c:pt>
                <c:pt idx="160">
                  <c:v>20785.4303819214</c:v>
                </c:pt>
                <c:pt idx="161">
                  <c:v>20377.880055707879</c:v>
                </c:pt>
                <c:pt idx="162">
                  <c:v>21384.997681609078</c:v>
                </c:pt>
                <c:pt idx="163">
                  <c:v>21118.88063195936</c:v>
                </c:pt>
                <c:pt idx="164">
                  <c:v>20755.790052918281</c:v>
                </c:pt>
                <c:pt idx="165">
                  <c:v>20787.84737065501</c:v>
                </c:pt>
                <c:pt idx="166">
                  <c:v>19978.221000325371</c:v>
                </c:pt>
                <c:pt idx="167">
                  <c:v>20610.006267773351</c:v>
                </c:pt>
                <c:pt idx="168">
                  <c:v>20764.167053655681</c:v>
                </c:pt>
                <c:pt idx="169">
                  <c:v>19572.12114010577</c:v>
                </c:pt>
                <c:pt idx="170">
                  <c:v>19175.20243780865</c:v>
                </c:pt>
                <c:pt idx="171">
                  <c:v>19739.17006926777</c:v>
                </c:pt>
                <c:pt idx="172">
                  <c:v>21520.314341298079</c:v>
                </c:pt>
                <c:pt idx="173">
                  <c:v>21718.129070723298</c:v>
                </c:pt>
                <c:pt idx="174">
                  <c:v>21418.99007634187</c:v>
                </c:pt>
                <c:pt idx="175">
                  <c:v>22667.901401107261</c:v>
                </c:pt>
                <c:pt idx="176">
                  <c:v>23350.10776130456</c:v>
                </c:pt>
                <c:pt idx="177">
                  <c:v>23275.5251821042</c:v>
                </c:pt>
                <c:pt idx="178">
                  <c:v>21246.146106791632</c:v>
                </c:pt>
                <c:pt idx="179">
                  <c:v>21702.345480611271</c:v>
                </c:pt>
                <c:pt idx="180">
                  <c:v>22128.583886319571</c:v>
                </c:pt>
                <c:pt idx="181">
                  <c:v>23109.444431372631</c:v>
                </c:pt>
                <c:pt idx="182">
                  <c:v>22367.152899625831</c:v>
                </c:pt>
                <c:pt idx="183">
                  <c:v>23700.635584480438</c:v>
                </c:pt>
                <c:pt idx="184">
                  <c:v>23922.452202979151</c:v>
                </c:pt>
                <c:pt idx="185">
                  <c:v>23331.904940141631</c:v>
                </c:pt>
                <c:pt idx="186">
                  <c:v>24346.9174671336</c:v>
                </c:pt>
                <c:pt idx="187">
                  <c:v>24673.44128136057</c:v>
                </c:pt>
                <c:pt idx="188">
                  <c:v>26097.13338611287</c:v>
                </c:pt>
                <c:pt idx="189">
                  <c:v>26209.249280852939</c:v>
                </c:pt>
                <c:pt idx="190">
                  <c:v>24531.039598300769</c:v>
                </c:pt>
                <c:pt idx="191">
                  <c:v>25697.152002853531</c:v>
                </c:pt>
                <c:pt idx="192">
                  <c:v>26246.621355554551</c:v>
                </c:pt>
                <c:pt idx="193">
                  <c:v>27878.113963677941</c:v>
                </c:pt>
                <c:pt idx="194">
                  <c:v>27875.696931197301</c:v>
                </c:pt>
                <c:pt idx="195">
                  <c:v>25165.722028055261</c:v>
                </c:pt>
                <c:pt idx="196">
                  <c:v>26329.095608829211</c:v>
                </c:pt>
                <c:pt idx="197">
                  <c:v>27684.16200798102</c:v>
                </c:pt>
                <c:pt idx="198">
                  <c:v>28560.15533590236</c:v>
                </c:pt>
                <c:pt idx="199">
                  <c:v>30547.650833696731</c:v>
                </c:pt>
                <c:pt idx="200">
                  <c:v>30856.45703597457</c:v>
                </c:pt>
                <c:pt idx="201">
                  <c:v>31764.186117767469</c:v>
                </c:pt>
                <c:pt idx="202">
                  <c:v>32407.245712884451</c:v>
                </c:pt>
                <c:pt idx="203">
                  <c:v>35859.832653020872</c:v>
                </c:pt>
                <c:pt idx="204">
                  <c:v>34777.808820498438</c:v>
                </c:pt>
                <c:pt idx="205">
                  <c:v>33322.70529944876</c:v>
                </c:pt>
                <c:pt idx="206">
                  <c:v>33901.494032335948</c:v>
                </c:pt>
                <c:pt idx="207">
                  <c:v>35257.367335412207</c:v>
                </c:pt>
                <c:pt idx="208">
                  <c:v>34575.482799671867</c:v>
                </c:pt>
                <c:pt idx="209">
                  <c:v>34663.919969576862</c:v>
                </c:pt>
                <c:pt idx="210">
                  <c:v>34446.934229743303</c:v>
                </c:pt>
                <c:pt idx="211">
                  <c:v>34517.812241614432</c:v>
                </c:pt>
                <c:pt idx="212">
                  <c:v>32524.677823596681</c:v>
                </c:pt>
                <c:pt idx="213">
                  <c:v>30922.180442292509</c:v>
                </c:pt>
                <c:pt idx="214">
                  <c:v>32590.886633206701</c:v>
                </c:pt>
                <c:pt idx="215">
                  <c:v>33935.804974633233</c:v>
                </c:pt>
                <c:pt idx="216">
                  <c:v>33065.609489151691</c:v>
                </c:pt>
                <c:pt idx="217">
                  <c:v>32633.894971978491</c:v>
                </c:pt>
                <c:pt idx="218">
                  <c:v>30809.74182778232</c:v>
                </c:pt>
                <c:pt idx="219">
                  <c:v>30649.136805582461</c:v>
                </c:pt>
                <c:pt idx="220">
                  <c:v>32034.327608424439</c:v>
                </c:pt>
                <c:pt idx="221">
                  <c:v>30941.992274737531</c:v>
                </c:pt>
                <c:pt idx="222">
                  <c:v>30477.416825927721</c:v>
                </c:pt>
                <c:pt idx="223">
                  <c:v>29935.196150919321</c:v>
                </c:pt>
                <c:pt idx="224">
                  <c:v>33569.167313581689</c:v>
                </c:pt>
                <c:pt idx="225">
                  <c:v>33987.67412248013</c:v>
                </c:pt>
                <c:pt idx="226">
                  <c:v>37899.522862048521</c:v>
                </c:pt>
                <c:pt idx="227">
                  <c:v>39430.174681830329</c:v>
                </c:pt>
                <c:pt idx="228">
                  <c:v>40190.025692088973</c:v>
                </c:pt>
                <c:pt idx="229">
                  <c:v>41684.596291516093</c:v>
                </c:pt>
                <c:pt idx="230">
                  <c:v>42640.007238517632</c:v>
                </c:pt>
                <c:pt idx="231">
                  <c:v>44215.282609934548</c:v>
                </c:pt>
                <c:pt idx="232">
                  <c:v>47698.478564908233</c:v>
                </c:pt>
                <c:pt idx="233">
                  <c:v>47283.678285764217</c:v>
                </c:pt>
                <c:pt idx="234">
                  <c:v>49123.940131174859</c:v>
                </c:pt>
                <c:pt idx="235">
                  <c:v>47674.474416482371</c:v>
                </c:pt>
                <c:pt idx="236">
                  <c:v>48390.025370446812</c:v>
                </c:pt>
                <c:pt idx="237">
                  <c:v>49058.214196772082</c:v>
                </c:pt>
                <c:pt idx="238">
                  <c:v>48491.02274751466</c:v>
                </c:pt>
                <c:pt idx="239">
                  <c:v>49513.926325066677</c:v>
                </c:pt>
                <c:pt idx="240">
                  <c:v>49255.057615453959</c:v>
                </c:pt>
                <c:pt idx="241">
                  <c:v>48980.401563178661</c:v>
                </c:pt>
                <c:pt idx="242">
                  <c:v>47256.766538049931</c:v>
                </c:pt>
                <c:pt idx="243">
                  <c:v>48075.253734488957</c:v>
                </c:pt>
                <c:pt idx="244">
                  <c:v>48531.29078388893</c:v>
                </c:pt>
                <c:pt idx="245">
                  <c:v>45844.676176158122</c:v>
                </c:pt>
                <c:pt idx="246">
                  <c:v>46840.518816524243</c:v>
                </c:pt>
                <c:pt idx="247">
                  <c:v>46259.476232760913</c:v>
                </c:pt>
                <c:pt idx="248">
                  <c:v>51368.687352345412</c:v>
                </c:pt>
                <c:pt idx="249">
                  <c:v>51381.092890341002</c:v>
                </c:pt>
                <c:pt idx="250">
                  <c:v>51579.069379356763</c:v>
                </c:pt>
                <c:pt idx="251">
                  <c:v>51001.409591842661</c:v>
                </c:pt>
                <c:pt idx="252">
                  <c:v>52345.199831909493</c:v>
                </c:pt>
                <c:pt idx="253">
                  <c:v>56423.450992453429</c:v>
                </c:pt>
                <c:pt idx="254">
                  <c:v>57114.514135518803</c:v>
                </c:pt>
                <c:pt idx="255">
                  <c:v>57152.369635487812</c:v>
                </c:pt>
                <c:pt idx="256">
                  <c:v>57098.566394712972</c:v>
                </c:pt>
                <c:pt idx="257">
                  <c:v>60397.635913149883</c:v>
                </c:pt>
                <c:pt idx="258">
                  <c:v>61343.861515946839</c:v>
                </c:pt>
                <c:pt idx="259">
                  <c:v>61254.458972173503</c:v>
                </c:pt>
                <c:pt idx="260">
                  <c:v>60731.407147010097</c:v>
                </c:pt>
                <c:pt idx="261">
                  <c:v>58831.862340547363</c:v>
                </c:pt>
                <c:pt idx="262">
                  <c:v>61549.247230194902</c:v>
                </c:pt>
                <c:pt idx="263">
                  <c:v>65770.867013240902</c:v>
                </c:pt>
                <c:pt idx="264">
                  <c:v>68952.664246740445</c:v>
                </c:pt>
                <c:pt idx="265">
                  <c:v>69337.661447562117</c:v>
                </c:pt>
                <c:pt idx="266">
                  <c:v>74520.485230379883</c:v>
                </c:pt>
                <c:pt idx="267">
                  <c:v>78678.154498498901</c:v>
                </c:pt>
                <c:pt idx="268">
                  <c:v>77792.175536322145</c:v>
                </c:pt>
                <c:pt idx="269">
                  <c:v>81930.835963117774</c:v>
                </c:pt>
                <c:pt idx="270">
                  <c:v>83315.385160058504</c:v>
                </c:pt>
                <c:pt idx="271">
                  <c:v>78655.44735805571</c:v>
                </c:pt>
                <c:pt idx="272">
                  <c:v>84488.260040063367</c:v>
                </c:pt>
                <c:pt idx="273">
                  <c:v>77503.505747813295</c:v>
                </c:pt>
                <c:pt idx="274">
                  <c:v>81973.039920082796</c:v>
                </c:pt>
                <c:pt idx="275">
                  <c:v>83965.370063428432</c:v>
                </c:pt>
                <c:pt idx="276">
                  <c:v>81822.741750149842</c:v>
                </c:pt>
                <c:pt idx="277">
                  <c:v>92840.6403164355</c:v>
                </c:pt>
                <c:pt idx="278">
                  <c:v>96509.247502603423</c:v>
                </c:pt>
                <c:pt idx="279">
                  <c:v>99293.809518946582</c:v>
                </c:pt>
                <c:pt idx="280">
                  <c:v>98412.179784227905</c:v>
                </c:pt>
                <c:pt idx="281">
                  <c:v>99265.295288341367</c:v>
                </c:pt>
                <c:pt idx="282">
                  <c:v>104278.17284734359</c:v>
                </c:pt>
                <c:pt idx="283">
                  <c:v>109560.7173830789</c:v>
                </c:pt>
                <c:pt idx="284">
                  <c:v>113648.8002550806</c:v>
                </c:pt>
                <c:pt idx="285">
                  <c:v>111157.25487732841</c:v>
                </c:pt>
                <c:pt idx="286">
                  <c:v>87218.217268162683</c:v>
                </c:pt>
                <c:pt idx="287">
                  <c:v>80032.264738330166</c:v>
                </c:pt>
                <c:pt idx="288">
                  <c:v>86118.950565247913</c:v>
                </c:pt>
                <c:pt idx="289">
                  <c:v>89741.225580658007</c:v>
                </c:pt>
                <c:pt idx="290">
                  <c:v>93924.503836977776</c:v>
                </c:pt>
                <c:pt idx="291">
                  <c:v>91022.865962590906</c:v>
                </c:pt>
                <c:pt idx="292">
                  <c:v>92029.624371570128</c:v>
                </c:pt>
                <c:pt idx="293">
                  <c:v>92825.625404609586</c:v>
                </c:pt>
                <c:pt idx="294">
                  <c:v>97085.42120211474</c:v>
                </c:pt>
                <c:pt idx="295">
                  <c:v>96717.282993458415</c:v>
                </c:pt>
                <c:pt idx="296">
                  <c:v>93433.798937928601</c:v>
                </c:pt>
                <c:pt idx="297">
                  <c:v>97414.583315198659</c:v>
                </c:pt>
                <c:pt idx="298">
                  <c:v>100126.9365242771</c:v>
                </c:pt>
                <c:pt idx="299">
                  <c:v>98699.977488401375</c:v>
                </c:pt>
                <c:pt idx="300">
                  <c:v>100421.8282056797</c:v>
                </c:pt>
                <c:pt idx="301">
                  <c:v>107775.5278837081</c:v>
                </c:pt>
                <c:pt idx="302">
                  <c:v>105089.6970635293</c:v>
                </c:pt>
                <c:pt idx="303">
                  <c:v>107541.2820614759</c:v>
                </c:pt>
                <c:pt idx="304">
                  <c:v>113124.8684426206</c:v>
                </c:pt>
                <c:pt idx="305">
                  <c:v>117701.70830753259</c:v>
                </c:pt>
                <c:pt idx="306">
                  <c:v>117034.12775835401</c:v>
                </c:pt>
                <c:pt idx="307">
                  <c:v>127601.2678911963</c:v>
                </c:pt>
                <c:pt idx="308">
                  <c:v>130095.770597455</c:v>
                </c:pt>
                <c:pt idx="309">
                  <c:v>129567.8939986786</c:v>
                </c:pt>
                <c:pt idx="310">
                  <c:v>126559.3663703975</c:v>
                </c:pt>
                <c:pt idx="311">
                  <c:v>129140.4434000287</c:v>
                </c:pt>
                <c:pt idx="312">
                  <c:v>132241.7124061473</c:v>
                </c:pt>
                <c:pt idx="313">
                  <c:v>123363.4799053633</c:v>
                </c:pt>
                <c:pt idx="314">
                  <c:v>124952.4755446323</c:v>
                </c:pt>
                <c:pt idx="315">
                  <c:v>128263.49123210899</c:v>
                </c:pt>
                <c:pt idx="316">
                  <c:v>125063.6121318978</c:v>
                </c:pt>
                <c:pt idx="317">
                  <c:v>137257.95213917969</c:v>
                </c:pt>
                <c:pt idx="318">
                  <c:v>136332.00999404871</c:v>
                </c:pt>
                <c:pt idx="319">
                  <c:v>135894.793237998</c:v>
                </c:pt>
                <c:pt idx="320">
                  <c:v>123611.1813403393</c:v>
                </c:pt>
                <c:pt idx="321">
                  <c:v>117595.581394821</c:v>
                </c:pt>
                <c:pt idx="322">
                  <c:v>117094.7653327767</c:v>
                </c:pt>
                <c:pt idx="323">
                  <c:v>124663.87634917619</c:v>
                </c:pt>
                <c:pt idx="324">
                  <c:v>128136.62548624761</c:v>
                </c:pt>
                <c:pt idx="325">
                  <c:v>133717.0011534988</c:v>
                </c:pt>
                <c:pt idx="326">
                  <c:v>143279.82597779171</c:v>
                </c:pt>
                <c:pt idx="327">
                  <c:v>146749.44725972219</c:v>
                </c:pt>
                <c:pt idx="328">
                  <c:v>147096.72982666231</c:v>
                </c:pt>
                <c:pt idx="329">
                  <c:v>153442.6004287684</c:v>
                </c:pt>
                <c:pt idx="330">
                  <c:v>146412.7964769848</c:v>
                </c:pt>
                <c:pt idx="331">
                  <c:v>153236.9944318195</c:v>
                </c:pt>
                <c:pt idx="332">
                  <c:v>156867.4853038982</c:v>
                </c:pt>
                <c:pt idx="333">
                  <c:v>154242.30793733749</c:v>
                </c:pt>
                <c:pt idx="334">
                  <c:v>156316.03407063181</c:v>
                </c:pt>
                <c:pt idx="335">
                  <c:v>150017.65463623751</c:v>
                </c:pt>
                <c:pt idx="336">
                  <c:v>167174.5137193035</c:v>
                </c:pt>
                <c:pt idx="337">
                  <c:v>164059.2166561443</c:v>
                </c:pt>
                <c:pt idx="338">
                  <c:v>166183.9311651364</c:v>
                </c:pt>
                <c:pt idx="339">
                  <c:v>162951.9195982643</c:v>
                </c:pt>
                <c:pt idx="340">
                  <c:v>167736.334614397</c:v>
                </c:pt>
                <c:pt idx="341">
                  <c:v>168558.54457940999</c:v>
                </c:pt>
                <c:pt idx="342">
                  <c:v>166050.86539999311</c:v>
                </c:pt>
                <c:pt idx="343">
                  <c:v>172834.39195840011</c:v>
                </c:pt>
                <c:pt idx="344">
                  <c:v>169297.2324263363</c:v>
                </c:pt>
                <c:pt idx="345">
                  <c:v>171286.55955596201</c:v>
                </c:pt>
                <c:pt idx="346">
                  <c:v>171878.320361916</c:v>
                </c:pt>
                <c:pt idx="347">
                  <c:v>177730.8974850635</c:v>
                </c:pt>
                <c:pt idx="348">
                  <c:v>179912.09992444899</c:v>
                </c:pt>
                <c:pt idx="349">
                  <c:v>181416.2910182873</c:v>
                </c:pt>
                <c:pt idx="350">
                  <c:v>183888.84993183371</c:v>
                </c:pt>
                <c:pt idx="351">
                  <c:v>187768.77594320051</c:v>
                </c:pt>
                <c:pt idx="352">
                  <c:v>183230.17930612221</c:v>
                </c:pt>
                <c:pt idx="353">
                  <c:v>188131.71486368639</c:v>
                </c:pt>
                <c:pt idx="354">
                  <c:v>188682.6962170077</c:v>
                </c:pt>
                <c:pt idx="355">
                  <c:v>187923.73893974451</c:v>
                </c:pt>
                <c:pt idx="356">
                  <c:v>195054.1293663352</c:v>
                </c:pt>
                <c:pt idx="357">
                  <c:v>193558.2397428118</c:v>
                </c:pt>
                <c:pt idx="358">
                  <c:v>197562.12742265969</c:v>
                </c:pt>
                <c:pt idx="359">
                  <c:v>195679.12327376899</c:v>
                </c:pt>
                <c:pt idx="360">
                  <c:v>198044.90344206101</c:v>
                </c:pt>
                <c:pt idx="361">
                  <c:v>204777.89543785181</c:v>
                </c:pt>
                <c:pt idx="362">
                  <c:v>199219.75236650911</c:v>
                </c:pt>
                <c:pt idx="363">
                  <c:v>190534.38874456161</c:v>
                </c:pt>
                <c:pt idx="364">
                  <c:v>192977.70647862749</c:v>
                </c:pt>
                <c:pt idx="365">
                  <c:v>196144.74081073079</c:v>
                </c:pt>
                <c:pt idx="366">
                  <c:v>191336.80169503001</c:v>
                </c:pt>
                <c:pt idx="367">
                  <c:v>197619.78565333021</c:v>
                </c:pt>
                <c:pt idx="368">
                  <c:v>205722.09805522399</c:v>
                </c:pt>
                <c:pt idx="369">
                  <c:v>200691.3904415913</c:v>
                </c:pt>
                <c:pt idx="370">
                  <c:v>205200.18342666919</c:v>
                </c:pt>
                <c:pt idx="371">
                  <c:v>197727.05950650841</c:v>
                </c:pt>
                <c:pt idx="372">
                  <c:v>200660.00429828631</c:v>
                </c:pt>
                <c:pt idx="373">
                  <c:v>205863.86065175681</c:v>
                </c:pt>
                <c:pt idx="374">
                  <c:v>213886.56057883031</c:v>
                </c:pt>
                <c:pt idx="375">
                  <c:v>220197.92520839049</c:v>
                </c:pt>
                <c:pt idx="376">
                  <c:v>226682.00543283191</c:v>
                </c:pt>
                <c:pt idx="377">
                  <c:v>235741.87314856751</c:v>
                </c:pt>
                <c:pt idx="378">
                  <c:v>241217.56750712579</c:v>
                </c:pt>
                <c:pt idx="379">
                  <c:v>249216.96921133771</c:v>
                </c:pt>
                <c:pt idx="380">
                  <c:v>249843.57543702581</c:v>
                </c:pt>
                <c:pt idx="381">
                  <c:v>260387.5239763342</c:v>
                </c:pt>
                <c:pt idx="382">
                  <c:v>259456.7687718808</c:v>
                </c:pt>
                <c:pt idx="383">
                  <c:v>270846.55768149009</c:v>
                </c:pt>
                <c:pt idx="384">
                  <c:v>276063.57699089509</c:v>
                </c:pt>
                <c:pt idx="385">
                  <c:v>285459.75971643039</c:v>
                </c:pt>
                <c:pt idx="386">
                  <c:v>288106.3998786413</c:v>
                </c:pt>
                <c:pt idx="387">
                  <c:v>290879.48159875331</c:v>
                </c:pt>
                <c:pt idx="388">
                  <c:v>295168.15049954882</c:v>
                </c:pt>
                <c:pt idx="389">
                  <c:v>302780.33048322698</c:v>
                </c:pt>
                <c:pt idx="390">
                  <c:v>303935.43744402041</c:v>
                </c:pt>
                <c:pt idx="391">
                  <c:v>290507.50903065607</c:v>
                </c:pt>
                <c:pt idx="392">
                  <c:v>296635.53252765059</c:v>
                </c:pt>
                <c:pt idx="393">
                  <c:v>313331.63381241611</c:v>
                </c:pt>
                <c:pt idx="394">
                  <c:v>321973.57093826961</c:v>
                </c:pt>
                <c:pt idx="395">
                  <c:v>346310.58724478062</c:v>
                </c:pt>
                <c:pt idx="396">
                  <c:v>339448.47758958401</c:v>
                </c:pt>
                <c:pt idx="397">
                  <c:v>360655.65700638422</c:v>
                </c:pt>
                <c:pt idx="398">
                  <c:v>363482.29571817198</c:v>
                </c:pt>
                <c:pt idx="399">
                  <c:v>348547.426107015</c:v>
                </c:pt>
                <c:pt idx="400">
                  <c:v>369355.1846244646</c:v>
                </c:pt>
                <c:pt idx="401">
                  <c:v>391842.85794306663</c:v>
                </c:pt>
                <c:pt idx="402">
                  <c:v>409398.20166463178</c:v>
                </c:pt>
                <c:pt idx="403">
                  <c:v>441973.03401540272</c:v>
                </c:pt>
                <c:pt idx="404">
                  <c:v>417212.90909839858</c:v>
                </c:pt>
                <c:pt idx="405">
                  <c:v>440062.15816324513</c:v>
                </c:pt>
                <c:pt idx="406">
                  <c:v>425365.27024842001</c:v>
                </c:pt>
                <c:pt idx="407">
                  <c:v>445056.619630976</c:v>
                </c:pt>
                <c:pt idx="408">
                  <c:v>452699.9330051943</c:v>
                </c:pt>
                <c:pt idx="409">
                  <c:v>457707.06588419148</c:v>
                </c:pt>
                <c:pt idx="410">
                  <c:v>490719.14224038197</c:v>
                </c:pt>
                <c:pt idx="411">
                  <c:v>515848.23157962738</c:v>
                </c:pt>
                <c:pt idx="412">
                  <c:v>521037.9742982575</c:v>
                </c:pt>
                <c:pt idx="413">
                  <c:v>512082.47780361399</c:v>
                </c:pt>
                <c:pt idx="414">
                  <c:v>532882.70476127078</c:v>
                </c:pt>
                <c:pt idx="415">
                  <c:v>527208.3032796206</c:v>
                </c:pt>
                <c:pt idx="416">
                  <c:v>450985.79209138092</c:v>
                </c:pt>
                <c:pt idx="417">
                  <c:v>479876.43801712611</c:v>
                </c:pt>
                <c:pt idx="418">
                  <c:v>518910.35528773989</c:v>
                </c:pt>
                <c:pt idx="419">
                  <c:v>550360.47410101909</c:v>
                </c:pt>
                <c:pt idx="420">
                  <c:v>582074.94138504355</c:v>
                </c:pt>
                <c:pt idx="421">
                  <c:v>606415.16175648244</c:v>
                </c:pt>
                <c:pt idx="422">
                  <c:v>587568.44558576902</c:v>
                </c:pt>
                <c:pt idx="423">
                  <c:v>611076.29525467625</c:v>
                </c:pt>
                <c:pt idx="424">
                  <c:v>634740.34700367262</c:v>
                </c:pt>
                <c:pt idx="425">
                  <c:v>619751.84234566672</c:v>
                </c:pt>
                <c:pt idx="426">
                  <c:v>654146.70614179806</c:v>
                </c:pt>
                <c:pt idx="427">
                  <c:v>633721.17148653243</c:v>
                </c:pt>
                <c:pt idx="428">
                  <c:v>630585.83599060273</c:v>
                </c:pt>
                <c:pt idx="429">
                  <c:v>613299.01894134004</c:v>
                </c:pt>
                <c:pt idx="430">
                  <c:v>652109.0101692609</c:v>
                </c:pt>
                <c:pt idx="431">
                  <c:v>665365.08212798182</c:v>
                </c:pt>
                <c:pt idx="432">
                  <c:v>704552.49054149946</c:v>
                </c:pt>
                <c:pt idx="433">
                  <c:v>669154.08249071729</c:v>
                </c:pt>
                <c:pt idx="434">
                  <c:v>656487.33028620947</c:v>
                </c:pt>
                <c:pt idx="435">
                  <c:v>720710.69802331296</c:v>
                </c:pt>
                <c:pt idx="436">
                  <c:v>699027.54010472342</c:v>
                </c:pt>
                <c:pt idx="437">
                  <c:v>684685.59206439438</c:v>
                </c:pt>
                <c:pt idx="438">
                  <c:v>701565.14596555813</c:v>
                </c:pt>
                <c:pt idx="439">
                  <c:v>690596.87647353252</c:v>
                </c:pt>
                <c:pt idx="440">
                  <c:v>733492.8870975601</c:v>
                </c:pt>
                <c:pt idx="441">
                  <c:v>694769.37706115225</c:v>
                </c:pt>
                <c:pt idx="442">
                  <c:v>691831.96161187568</c:v>
                </c:pt>
                <c:pt idx="443">
                  <c:v>637288.41404076829</c:v>
                </c:pt>
                <c:pt idx="444">
                  <c:v>640407.36726792564</c:v>
                </c:pt>
                <c:pt idx="445">
                  <c:v>663128.44429196103</c:v>
                </c:pt>
                <c:pt idx="446">
                  <c:v>602663.26542306459</c:v>
                </c:pt>
                <c:pt idx="447">
                  <c:v>564484.42702586041</c:v>
                </c:pt>
                <c:pt idx="448">
                  <c:v>608350.73764381069</c:v>
                </c:pt>
                <c:pt idx="449">
                  <c:v>612426.50508080295</c:v>
                </c:pt>
                <c:pt idx="450">
                  <c:v>597520.84010159282</c:v>
                </c:pt>
                <c:pt idx="451">
                  <c:v>591638.7254474645</c:v>
                </c:pt>
                <c:pt idx="452">
                  <c:v>554601.19461249246</c:v>
                </c:pt>
                <c:pt idx="453">
                  <c:v>509815.87256478611</c:v>
                </c:pt>
                <c:pt idx="454">
                  <c:v>519537.4494755498</c:v>
                </c:pt>
                <c:pt idx="455">
                  <c:v>559389.2449362562</c:v>
                </c:pt>
                <c:pt idx="456">
                  <c:v>564289.77441652026</c:v>
                </c:pt>
                <c:pt idx="457">
                  <c:v>556054.92445152765</c:v>
                </c:pt>
                <c:pt idx="458">
                  <c:v>545331.40523348004</c:v>
                </c:pt>
                <c:pt idx="459">
                  <c:v>565840.82858604705</c:v>
                </c:pt>
                <c:pt idx="460">
                  <c:v>531535.08741461427</c:v>
                </c:pt>
                <c:pt idx="461">
                  <c:v>527619.1089651048</c:v>
                </c:pt>
                <c:pt idx="462">
                  <c:v>490037.01088116399</c:v>
                </c:pt>
                <c:pt idx="463">
                  <c:v>451836.46972012939</c:v>
                </c:pt>
                <c:pt idx="464">
                  <c:v>454803.04724572389</c:v>
                </c:pt>
                <c:pt idx="465">
                  <c:v>405375.37043319171</c:v>
                </c:pt>
                <c:pt idx="466">
                  <c:v>441054.80796216527</c:v>
                </c:pt>
                <c:pt idx="467">
                  <c:v>467014.89700949122</c:v>
                </c:pt>
                <c:pt idx="468">
                  <c:v>439578.89264593652</c:v>
                </c:pt>
                <c:pt idx="469">
                  <c:v>428063.42022684793</c:v>
                </c:pt>
                <c:pt idx="470">
                  <c:v>421640.84228244831</c:v>
                </c:pt>
                <c:pt idx="471">
                  <c:v>425734.67971242132</c:v>
                </c:pt>
                <c:pt idx="472">
                  <c:v>460802.48785380129</c:v>
                </c:pt>
                <c:pt idx="473">
                  <c:v>485081.01893259853</c:v>
                </c:pt>
                <c:pt idx="474">
                  <c:v>491268.90644251031</c:v>
                </c:pt>
                <c:pt idx="475">
                  <c:v>499930.7632933422</c:v>
                </c:pt>
                <c:pt idx="476">
                  <c:v>509680.46303216531</c:v>
                </c:pt>
                <c:pt idx="477">
                  <c:v>504267.9113549951</c:v>
                </c:pt>
                <c:pt idx="478">
                  <c:v>532794.34710034716</c:v>
                </c:pt>
                <c:pt idx="479">
                  <c:v>537482.03160444053</c:v>
                </c:pt>
                <c:pt idx="480">
                  <c:v>565670.00801091921</c:v>
                </c:pt>
                <c:pt idx="481">
                  <c:v>576052.93757496029</c:v>
                </c:pt>
                <c:pt idx="482">
                  <c:v>584059.78538078326</c:v>
                </c:pt>
                <c:pt idx="483">
                  <c:v>575248.36742863664</c:v>
                </c:pt>
                <c:pt idx="484">
                  <c:v>566218.11855674186</c:v>
                </c:pt>
                <c:pt idx="485">
                  <c:v>573988.10331044835</c:v>
                </c:pt>
                <c:pt idx="486">
                  <c:v>585149.24458050949</c:v>
                </c:pt>
                <c:pt idx="487">
                  <c:v>565782.79409232631</c:v>
                </c:pt>
                <c:pt idx="488">
                  <c:v>568071.32891615049</c:v>
                </c:pt>
                <c:pt idx="489">
                  <c:v>574223.9958653755</c:v>
                </c:pt>
                <c:pt idx="490">
                  <c:v>582996.30100541201</c:v>
                </c:pt>
                <c:pt idx="491">
                  <c:v>606585.26413817215</c:v>
                </c:pt>
                <c:pt idx="492">
                  <c:v>627226.57211595075</c:v>
                </c:pt>
                <c:pt idx="493">
                  <c:v>611938.04986593907</c:v>
                </c:pt>
                <c:pt idx="494">
                  <c:v>624815.67418731796</c:v>
                </c:pt>
                <c:pt idx="495">
                  <c:v>613751.43822880904</c:v>
                </c:pt>
                <c:pt idx="496">
                  <c:v>602111.27395193663</c:v>
                </c:pt>
                <c:pt idx="497">
                  <c:v>621269.61173330375</c:v>
                </c:pt>
                <c:pt idx="498">
                  <c:v>622151.62820108153</c:v>
                </c:pt>
                <c:pt idx="499">
                  <c:v>645288.38959611184</c:v>
                </c:pt>
                <c:pt idx="500">
                  <c:v>639400.77832943702</c:v>
                </c:pt>
                <c:pt idx="501">
                  <c:v>644579.54099343845</c:v>
                </c:pt>
                <c:pt idx="502">
                  <c:v>633833.88438144501</c:v>
                </c:pt>
                <c:pt idx="503">
                  <c:v>657806.81293990847</c:v>
                </c:pt>
                <c:pt idx="504">
                  <c:v>658035.79549149296</c:v>
                </c:pt>
                <c:pt idx="505">
                  <c:v>675459.13567735767</c:v>
                </c:pt>
                <c:pt idx="506">
                  <c:v>677291.85895019094</c:v>
                </c:pt>
                <c:pt idx="507">
                  <c:v>685722.44936447346</c:v>
                </c:pt>
                <c:pt idx="508">
                  <c:v>694930.19327004976</c:v>
                </c:pt>
                <c:pt idx="509">
                  <c:v>674929.12940546719</c:v>
                </c:pt>
                <c:pt idx="510">
                  <c:v>675844.13082620234</c:v>
                </c:pt>
                <c:pt idx="511">
                  <c:v>680013.0753472033</c:v>
                </c:pt>
                <c:pt idx="512">
                  <c:v>696192.6944502471</c:v>
                </c:pt>
                <c:pt idx="513">
                  <c:v>714133.58018623001</c:v>
                </c:pt>
                <c:pt idx="514">
                  <c:v>737404.40844353684</c:v>
                </c:pt>
                <c:pt idx="515">
                  <c:v>751426.89067449898</c:v>
                </c:pt>
                <c:pt idx="516">
                  <c:v>761967.75681150262</c:v>
                </c:pt>
                <c:pt idx="517">
                  <c:v>773491.14759131428</c:v>
                </c:pt>
                <c:pt idx="518">
                  <c:v>758362.58893380524</c:v>
                </c:pt>
                <c:pt idx="519">
                  <c:v>766844.87449102988</c:v>
                </c:pt>
                <c:pt idx="520">
                  <c:v>800812.49826007232</c:v>
                </c:pt>
                <c:pt idx="521">
                  <c:v>828756.93046810734</c:v>
                </c:pt>
                <c:pt idx="522">
                  <c:v>814988.54295516154</c:v>
                </c:pt>
                <c:pt idx="523">
                  <c:v>789719.98617854528</c:v>
                </c:pt>
                <c:pt idx="524">
                  <c:v>801557.9677433602</c:v>
                </c:pt>
                <c:pt idx="525">
                  <c:v>831535.2738674006</c:v>
                </c:pt>
                <c:pt idx="526">
                  <c:v>844762.33916175435</c:v>
                </c:pt>
                <c:pt idx="527">
                  <c:v>809445.69795335457</c:v>
                </c:pt>
                <c:pt idx="528">
                  <c:v>803830.08747923339</c:v>
                </c:pt>
                <c:pt idx="529">
                  <c:v>755615.07270408899</c:v>
                </c:pt>
                <c:pt idx="530">
                  <c:v>731068.31257523876</c:v>
                </c:pt>
                <c:pt idx="531">
                  <c:v>727911.55960153905</c:v>
                </c:pt>
                <c:pt idx="532">
                  <c:v>763363.10907996818</c:v>
                </c:pt>
                <c:pt idx="533">
                  <c:v>773250.64608663798</c:v>
                </c:pt>
                <c:pt idx="534">
                  <c:v>708062.83291920822</c:v>
                </c:pt>
                <c:pt idx="535">
                  <c:v>702110.71513312252</c:v>
                </c:pt>
                <c:pt idx="536">
                  <c:v>712266.535994309</c:v>
                </c:pt>
                <c:pt idx="537">
                  <c:v>648798.38809150318</c:v>
                </c:pt>
                <c:pt idx="538">
                  <c:v>539834.06128815026</c:v>
                </c:pt>
                <c:pt idx="539">
                  <c:v>501098.4841540436</c:v>
                </c:pt>
                <c:pt idx="540">
                  <c:v>506430.32235498761</c:v>
                </c:pt>
                <c:pt idx="541">
                  <c:v>463745.13363284641</c:v>
                </c:pt>
                <c:pt idx="542">
                  <c:v>414366.57204291498</c:v>
                </c:pt>
                <c:pt idx="543">
                  <c:v>450663.09479432832</c:v>
                </c:pt>
                <c:pt idx="544">
                  <c:v>493795.78919923672</c:v>
                </c:pt>
                <c:pt idx="545">
                  <c:v>521415.2196969387</c:v>
                </c:pt>
                <c:pt idx="546">
                  <c:v>522449.55106825149</c:v>
                </c:pt>
                <c:pt idx="547">
                  <c:v>561966.22449726611</c:v>
                </c:pt>
                <c:pt idx="548">
                  <c:v>582255.56545976049</c:v>
                </c:pt>
                <c:pt idx="549">
                  <c:v>603982.49011044786</c:v>
                </c:pt>
                <c:pt idx="550">
                  <c:v>592762.30739166611</c:v>
                </c:pt>
                <c:pt idx="551">
                  <c:v>628318.26525709406</c:v>
                </c:pt>
                <c:pt idx="552">
                  <c:v>640454.54670966731</c:v>
                </c:pt>
                <c:pt idx="553">
                  <c:v>617415.02698269801</c:v>
                </c:pt>
                <c:pt idx="554">
                  <c:v>636540.81575654645</c:v>
                </c:pt>
                <c:pt idx="555">
                  <c:v>674952.87128337508</c:v>
                </c:pt>
                <c:pt idx="556">
                  <c:v>685608.82472933561</c:v>
                </c:pt>
                <c:pt idx="557">
                  <c:v>630862.41158763855</c:v>
                </c:pt>
                <c:pt idx="558">
                  <c:v>597837.8998933665</c:v>
                </c:pt>
                <c:pt idx="559">
                  <c:v>639724.27645738551</c:v>
                </c:pt>
                <c:pt idx="560">
                  <c:v>610844.43577613798</c:v>
                </c:pt>
                <c:pt idx="561">
                  <c:v>665359.00310920516</c:v>
                </c:pt>
                <c:pt idx="562">
                  <c:v>690675.38089030783</c:v>
                </c:pt>
                <c:pt idx="563">
                  <c:v>690763.925474138</c:v>
                </c:pt>
                <c:pt idx="564">
                  <c:v>736928.64568307041</c:v>
                </c:pt>
                <c:pt idx="565">
                  <c:v>754395.03367159248</c:v>
                </c:pt>
                <c:pt idx="566">
                  <c:v>780239.92856965086</c:v>
                </c:pt>
                <c:pt idx="567">
                  <c:v>780550.30801323603</c:v>
                </c:pt>
                <c:pt idx="568">
                  <c:v>803666.53955014027</c:v>
                </c:pt>
                <c:pt idx="569">
                  <c:v>794569.43615570245</c:v>
                </c:pt>
                <c:pt idx="570">
                  <c:v>781324.59931053559</c:v>
                </c:pt>
                <c:pt idx="571">
                  <c:v>765436.59798093583</c:v>
                </c:pt>
                <c:pt idx="572">
                  <c:v>723856.627649075</c:v>
                </c:pt>
                <c:pt idx="573">
                  <c:v>672970.30296763557</c:v>
                </c:pt>
                <c:pt idx="574">
                  <c:v>746521.31358690758</c:v>
                </c:pt>
                <c:pt idx="575">
                  <c:v>744871.50148388045</c:v>
                </c:pt>
                <c:pt idx="576">
                  <c:v>752490.86655970942</c:v>
                </c:pt>
                <c:pt idx="577">
                  <c:v>786214.12099001603</c:v>
                </c:pt>
                <c:pt idx="578">
                  <c:v>820211.59200986591</c:v>
                </c:pt>
                <c:pt idx="579">
                  <c:v>847204.75550291082</c:v>
                </c:pt>
                <c:pt idx="580">
                  <c:v>841886.93597309431</c:v>
                </c:pt>
                <c:pt idx="581">
                  <c:v>791288.85761156282</c:v>
                </c:pt>
                <c:pt idx="582">
                  <c:v>823891.69938064599</c:v>
                </c:pt>
                <c:pt idx="583">
                  <c:v>835334.73119334399</c:v>
                </c:pt>
                <c:pt idx="584">
                  <c:v>854148.8082770654</c:v>
                </c:pt>
                <c:pt idx="585">
                  <c:v>876221.5509507996</c:v>
                </c:pt>
                <c:pt idx="586">
                  <c:v>860042.64574542362</c:v>
                </c:pt>
                <c:pt idx="587">
                  <c:v>865031.83913765731</c:v>
                </c:pt>
                <c:pt idx="588">
                  <c:v>872916.34484184545</c:v>
                </c:pt>
                <c:pt idx="589">
                  <c:v>918129.046922929</c:v>
                </c:pt>
                <c:pt idx="590">
                  <c:v>930592.55692200304</c:v>
                </c:pt>
                <c:pt idx="591">
                  <c:v>965492.84876201604</c:v>
                </c:pt>
                <c:pt idx="592">
                  <c:v>984094.61328197422</c:v>
                </c:pt>
                <c:pt idx="593">
                  <c:v>1007114.4560664</c:v>
                </c:pt>
                <c:pt idx="594">
                  <c:v>993590.1174587803</c:v>
                </c:pt>
                <c:pt idx="595">
                  <c:v>1044148.15571358</c:v>
                </c:pt>
                <c:pt idx="596">
                  <c:v>1013907.5368278</c:v>
                </c:pt>
                <c:pt idx="597">
                  <c:v>1045703.17022895</c:v>
                </c:pt>
                <c:pt idx="598">
                  <c:v>1093805.5160594799</c:v>
                </c:pt>
                <c:pt idx="599">
                  <c:v>1127166.5842993001</c:v>
                </c:pt>
                <c:pt idx="600">
                  <c:v>1155683.8988820701</c:v>
                </c:pt>
              </c:numCache>
            </c:numRef>
          </c:val>
        </c:ser>
        <c:dLbls>
          <c:showLegendKey val="0"/>
          <c:showVal val="0"/>
          <c:showCatName val="0"/>
          <c:showSerName val="0"/>
          <c:showPercent val="0"/>
          <c:showBubbleSize val="0"/>
        </c:dLbls>
        <c:axId val="155462296"/>
        <c:axId val="155288096"/>
      </c:areaChart>
      <c:dateAx>
        <c:axId val="155462296"/>
        <c:scaling>
          <c:orientation val="minMax"/>
          <c:max val="41639"/>
          <c:min val="23376"/>
        </c:scaling>
        <c:delete val="0"/>
        <c:axPos val="b"/>
        <c:numFmt formatCode="mm/yy" sourceLinked="0"/>
        <c:majorTickMark val="none"/>
        <c:minorTickMark val="none"/>
        <c:tickLblPos val="nextTo"/>
        <c:spPr>
          <a:ln w="12700">
            <a:solidFill>
              <a:schemeClr val="tx1"/>
            </a:solidFill>
          </a:ln>
        </c:spPr>
        <c:txPr>
          <a:bodyPr/>
          <a:lstStyle/>
          <a:p>
            <a:pPr>
              <a:defRPr sz="1400" b="0">
                <a:latin typeface="Arial Narrow" pitchFamily="34" charset="0"/>
              </a:defRPr>
            </a:pPr>
            <a:endParaRPr lang="en-US"/>
          </a:p>
        </c:txPr>
        <c:crossAx val="155288096"/>
        <c:crosses val="autoZero"/>
        <c:auto val="1"/>
        <c:lblOffset val="100"/>
        <c:baseTimeUnit val="days"/>
        <c:majorUnit val="10"/>
        <c:majorTimeUnit val="years"/>
        <c:minorUnit val="1"/>
        <c:minorTimeUnit val="days"/>
      </c:dateAx>
      <c:valAx>
        <c:axId val="155288096"/>
        <c:scaling>
          <c:logBase val="10"/>
          <c:orientation val="minMax"/>
          <c:min val="1000"/>
        </c:scaling>
        <c:delete val="0"/>
        <c:axPos val="l"/>
        <c:majorGridlines>
          <c:spPr>
            <a:ln>
              <a:solidFill>
                <a:srgbClr val="838383"/>
              </a:solidFill>
            </a:ln>
          </c:spPr>
        </c:majorGridlines>
        <c:numFmt formatCode="&quot;$&quot;#,##0" sourceLinked="0"/>
        <c:majorTickMark val="none"/>
        <c:minorTickMark val="none"/>
        <c:tickLblPos val="nextTo"/>
        <c:spPr>
          <a:ln>
            <a:noFill/>
          </a:ln>
        </c:spPr>
        <c:txPr>
          <a:bodyPr/>
          <a:lstStyle/>
          <a:p>
            <a:pPr>
              <a:defRPr sz="1400" b="0">
                <a:latin typeface="Arial Narrow" pitchFamily="34" charset="0"/>
              </a:defRPr>
            </a:pPr>
            <a:endParaRPr lang="en-US"/>
          </a:p>
        </c:txPr>
        <c:crossAx val="155462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0223"/>
          </a:xfrm>
          <a:prstGeom prst="rect">
            <a:avLst/>
          </a:prstGeom>
        </p:spPr>
        <p:txBody>
          <a:bodyPr vert="horz" lIns="94083" tIns="47041" rIns="94083" bIns="47041" rtlCol="0"/>
          <a:lstStyle>
            <a:lvl1pPr algn="l">
              <a:defRPr sz="1200"/>
            </a:lvl1pPr>
          </a:lstStyle>
          <a:p>
            <a:endParaRPr lang="en-US"/>
          </a:p>
        </p:txBody>
      </p:sp>
      <p:sp>
        <p:nvSpPr>
          <p:cNvPr id="3" name="Date Placeholder 2"/>
          <p:cNvSpPr>
            <a:spLocks noGrp="1"/>
          </p:cNvSpPr>
          <p:nvPr>
            <p:ph type="dt" sz="quarter" idx="1"/>
          </p:nvPr>
        </p:nvSpPr>
        <p:spPr>
          <a:xfrm>
            <a:off x="4143312" y="1"/>
            <a:ext cx="3170248" cy="480223"/>
          </a:xfrm>
          <a:prstGeom prst="rect">
            <a:avLst/>
          </a:prstGeom>
        </p:spPr>
        <p:txBody>
          <a:bodyPr vert="horz" lIns="94083" tIns="47041" rIns="94083" bIns="47041" rtlCol="0"/>
          <a:lstStyle>
            <a:lvl1pPr algn="r">
              <a:defRPr sz="1200"/>
            </a:lvl1pPr>
          </a:lstStyle>
          <a:p>
            <a:fld id="{6C12A1B4-089F-4115-9DC8-186FB32FE6FD}" type="datetimeFigureOut">
              <a:rPr lang="en-US" smtClean="0"/>
              <a:t>4/4/2016</a:t>
            </a:fld>
            <a:endParaRPr lang="en-US"/>
          </a:p>
        </p:txBody>
      </p:sp>
      <p:sp>
        <p:nvSpPr>
          <p:cNvPr id="4" name="Footer Placeholder 3"/>
          <p:cNvSpPr>
            <a:spLocks noGrp="1"/>
          </p:cNvSpPr>
          <p:nvPr>
            <p:ph type="ftr" sz="quarter" idx="2"/>
          </p:nvPr>
        </p:nvSpPr>
        <p:spPr>
          <a:xfrm>
            <a:off x="0" y="9119350"/>
            <a:ext cx="3170248" cy="480223"/>
          </a:xfrm>
          <a:prstGeom prst="rect">
            <a:avLst/>
          </a:prstGeom>
        </p:spPr>
        <p:txBody>
          <a:bodyPr vert="horz" lIns="94083" tIns="47041" rIns="94083" bIns="47041" rtlCol="0" anchor="b"/>
          <a:lstStyle>
            <a:lvl1pPr algn="l">
              <a:defRPr sz="1200"/>
            </a:lvl1pPr>
          </a:lstStyle>
          <a:p>
            <a:endParaRPr lang="en-US"/>
          </a:p>
        </p:txBody>
      </p:sp>
      <p:sp>
        <p:nvSpPr>
          <p:cNvPr id="5" name="Slide Number Placeholder 4"/>
          <p:cNvSpPr>
            <a:spLocks noGrp="1"/>
          </p:cNvSpPr>
          <p:nvPr>
            <p:ph type="sldNum" sz="quarter" idx="3"/>
          </p:nvPr>
        </p:nvSpPr>
        <p:spPr>
          <a:xfrm>
            <a:off x="4143312" y="9119350"/>
            <a:ext cx="3170248" cy="480223"/>
          </a:xfrm>
          <a:prstGeom prst="rect">
            <a:avLst/>
          </a:prstGeom>
        </p:spPr>
        <p:txBody>
          <a:bodyPr vert="horz" lIns="94083" tIns="47041" rIns="94083" bIns="47041" rtlCol="0" anchor="b"/>
          <a:lstStyle>
            <a:lvl1pPr algn="r">
              <a:defRPr sz="1200"/>
            </a:lvl1pPr>
          </a:lstStyle>
          <a:p>
            <a:fld id="{A73C8019-B323-481A-9B5F-CD86458A51BB}" type="slidenum">
              <a:rPr lang="en-US" smtClean="0"/>
              <a:t>‹#›</a:t>
            </a:fld>
            <a:endParaRPr lang="en-US"/>
          </a:p>
        </p:txBody>
      </p:sp>
    </p:spTree>
    <p:extLst>
      <p:ext uri="{BB962C8B-B14F-4D97-AF65-F5344CB8AC3E}">
        <p14:creationId xmlns:p14="http://schemas.microsoft.com/office/powerpoint/2010/main" val="301251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0223"/>
          </a:xfrm>
          <a:prstGeom prst="rect">
            <a:avLst/>
          </a:prstGeom>
        </p:spPr>
        <p:txBody>
          <a:bodyPr vert="horz" lIns="94083" tIns="47041" rIns="94083" bIns="47041" rtlCol="0"/>
          <a:lstStyle>
            <a:lvl1pPr algn="l">
              <a:defRPr sz="1200"/>
            </a:lvl1pPr>
          </a:lstStyle>
          <a:p>
            <a:endParaRPr lang="en-US"/>
          </a:p>
        </p:txBody>
      </p:sp>
      <p:sp>
        <p:nvSpPr>
          <p:cNvPr id="3" name="Date Placeholder 2"/>
          <p:cNvSpPr>
            <a:spLocks noGrp="1"/>
          </p:cNvSpPr>
          <p:nvPr>
            <p:ph type="dt" idx="1"/>
          </p:nvPr>
        </p:nvSpPr>
        <p:spPr>
          <a:xfrm>
            <a:off x="4143312" y="1"/>
            <a:ext cx="3170248" cy="480223"/>
          </a:xfrm>
          <a:prstGeom prst="rect">
            <a:avLst/>
          </a:prstGeom>
        </p:spPr>
        <p:txBody>
          <a:bodyPr vert="horz" lIns="94083" tIns="47041" rIns="94083" bIns="47041" rtlCol="0"/>
          <a:lstStyle>
            <a:lvl1pPr algn="r">
              <a:defRPr sz="1200"/>
            </a:lvl1pPr>
          </a:lstStyle>
          <a:p>
            <a:fld id="{34E172C9-C665-44DC-AF70-C1BECCEE570D}" type="datetimeFigureOut">
              <a:rPr lang="en-US" smtClean="0"/>
              <a:t>4/4/2016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83" tIns="47041" rIns="94083" bIns="47041" rtlCol="0" anchor="ctr"/>
          <a:lstStyle/>
          <a:p>
            <a:endParaRPr lang="en-US"/>
          </a:p>
        </p:txBody>
      </p:sp>
      <p:sp>
        <p:nvSpPr>
          <p:cNvPr id="5" name="Notes Placeholder 4"/>
          <p:cNvSpPr>
            <a:spLocks noGrp="1"/>
          </p:cNvSpPr>
          <p:nvPr>
            <p:ph type="body" sz="quarter" idx="3"/>
          </p:nvPr>
        </p:nvSpPr>
        <p:spPr>
          <a:xfrm>
            <a:off x="731849" y="4561303"/>
            <a:ext cx="5851504" cy="4320377"/>
          </a:xfrm>
          <a:prstGeom prst="rect">
            <a:avLst/>
          </a:prstGeom>
        </p:spPr>
        <p:txBody>
          <a:bodyPr vert="horz" lIns="94083" tIns="47041" rIns="94083" bIns="470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350"/>
            <a:ext cx="3170248" cy="480223"/>
          </a:xfrm>
          <a:prstGeom prst="rect">
            <a:avLst/>
          </a:prstGeom>
        </p:spPr>
        <p:txBody>
          <a:bodyPr vert="horz" lIns="94083" tIns="47041" rIns="94083" bIns="47041" rtlCol="0" anchor="b"/>
          <a:lstStyle>
            <a:lvl1pPr algn="l">
              <a:defRPr sz="1200"/>
            </a:lvl1pPr>
          </a:lstStyle>
          <a:p>
            <a:endParaRPr lang="en-US"/>
          </a:p>
        </p:txBody>
      </p:sp>
      <p:sp>
        <p:nvSpPr>
          <p:cNvPr id="7" name="Slide Number Placeholder 6"/>
          <p:cNvSpPr>
            <a:spLocks noGrp="1"/>
          </p:cNvSpPr>
          <p:nvPr>
            <p:ph type="sldNum" sz="quarter" idx="5"/>
          </p:nvPr>
        </p:nvSpPr>
        <p:spPr>
          <a:xfrm>
            <a:off x="4143312" y="9119350"/>
            <a:ext cx="3170248" cy="480223"/>
          </a:xfrm>
          <a:prstGeom prst="rect">
            <a:avLst/>
          </a:prstGeom>
        </p:spPr>
        <p:txBody>
          <a:bodyPr vert="horz" lIns="94083" tIns="47041" rIns="94083" bIns="47041" rtlCol="0" anchor="b"/>
          <a:lstStyle>
            <a:lvl1pPr algn="r">
              <a:defRPr sz="1200"/>
            </a:lvl1pPr>
          </a:lstStyle>
          <a:p>
            <a:fld id="{6DEA9CF9-0480-4195-A71D-237A89335808}" type="slidenum">
              <a:rPr lang="en-US" smtClean="0"/>
              <a:t>‹#›</a:t>
            </a:fld>
            <a:endParaRPr lang="en-US"/>
          </a:p>
        </p:txBody>
      </p:sp>
    </p:spTree>
    <p:extLst>
      <p:ext uri="{BB962C8B-B14F-4D97-AF65-F5344CB8AC3E}">
        <p14:creationId xmlns:p14="http://schemas.microsoft.com/office/powerpoint/2010/main" val="113586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448" y="4595819"/>
            <a:ext cx="5971590" cy="4460679"/>
          </a:xfrm>
        </p:spPr>
        <p:txBody>
          <a:bodyPr/>
          <a:lstStyle/>
          <a:p>
            <a:pPr eaLnBrk="1" hangingPunct="1">
              <a:defRPr/>
            </a:pPr>
            <a:r>
              <a:rPr lang="en-US" b="1" dirty="0">
                <a:ea typeface="Geneva" pitchFamily="124" charset="-128"/>
              </a:rPr>
              <a:t>[MAIN IDEA: Illustrates the power of compounding.]</a:t>
            </a:r>
          </a:p>
          <a:p>
            <a:pPr eaLnBrk="1" hangingPunct="1">
              <a:defRPr/>
            </a:pPr>
            <a:endParaRPr lang="en-US" b="1" dirty="0">
              <a:ea typeface="Geneva" pitchFamily="124" charset="-128"/>
            </a:endParaRPr>
          </a:p>
          <a:p>
            <a:pPr lvl="1" indent="-124461">
              <a:buFontTx/>
              <a:buChar char="•"/>
              <a:defRPr/>
            </a:pPr>
            <a:r>
              <a:rPr lang="en-US" dirty="0">
                <a:ea typeface="Geneva" pitchFamily="124" charset="-128"/>
              </a:rPr>
              <a:t>In the simplest terms, compounding is the financial equivalent of a snowball rolling downhill. With each revolution, the snowball gets bigger because it picks up more snow every time around. Compounding produces a snowball effect with money, because by reinvesting your earnings each year, you</a:t>
            </a:r>
            <a:r>
              <a:rPr lang="en-US" altLang="en-US" dirty="0">
                <a:ea typeface="Geneva" pitchFamily="124" charset="-128"/>
              </a:rPr>
              <a:t>’</a:t>
            </a:r>
            <a:r>
              <a:rPr lang="en-US" dirty="0">
                <a:ea typeface="Geneva" pitchFamily="124" charset="-128"/>
              </a:rPr>
              <a:t>re able to put a little more money to work the following year. As time passes, the earnings contribute more and more to the total value of the investment. The longer your investment time frame, the more of an impact compounding can have on your investment returns.</a:t>
            </a:r>
          </a:p>
          <a:p>
            <a:pPr lvl="1" indent="-124461">
              <a:buFontTx/>
              <a:buChar char="•"/>
              <a:defRPr/>
            </a:pPr>
            <a:r>
              <a:rPr lang="en-US" dirty="0">
                <a:ea typeface="Geneva" pitchFamily="124" charset="-128"/>
              </a:rPr>
              <a:t>As you can see in the chart, if you</a:t>
            </a:r>
            <a:r>
              <a:rPr lang="en-US" altLang="en-US" dirty="0">
                <a:ea typeface="Geneva" pitchFamily="124" charset="-128"/>
              </a:rPr>
              <a:t>’</a:t>
            </a:r>
            <a:r>
              <a:rPr lang="en-US" dirty="0">
                <a:ea typeface="Geneva" pitchFamily="124" charset="-128"/>
              </a:rPr>
              <a:t>d invested $10,000 in stocks, as represented by the S&amp;P 500 Index, on December 31, 1963, and reinvested dividends and capital gains, your investment would have grown to $1,155,684 by December 31, 2013.</a:t>
            </a:r>
            <a:r>
              <a:rPr lang="en-US" baseline="30000" dirty="0">
                <a:ea typeface="Geneva" pitchFamily="124" charset="-128"/>
              </a:rPr>
              <a:t>1</a:t>
            </a:r>
            <a:r>
              <a:rPr lang="en-US" dirty="0">
                <a:ea typeface="Geneva" pitchFamily="124" charset="-128"/>
              </a:rPr>
              <a:t> The reason: Each time you reinvested your dividends and capital gains, whether the market was moving up or down, you were buying more shares, thereby adding to the value of your account. Past performance does not guarantee future results.</a:t>
            </a:r>
          </a:p>
          <a:p>
            <a:pPr lvl="1" indent="-124461">
              <a:buFontTx/>
              <a:buChar char="•"/>
              <a:defRPr/>
            </a:pPr>
            <a:r>
              <a:rPr lang="en-US" dirty="0">
                <a:ea typeface="Geneva" pitchFamily="124" charset="-128"/>
              </a:rPr>
              <a:t>The power of compounding works over time. However, it works even better the longer you invest. Let</a:t>
            </a:r>
            <a:r>
              <a:rPr lang="en-US" altLang="en-US" dirty="0">
                <a:ea typeface="Geneva" pitchFamily="124" charset="-128"/>
              </a:rPr>
              <a:t>’</a:t>
            </a:r>
            <a:r>
              <a:rPr lang="en-US" dirty="0">
                <a:ea typeface="Geneva" pitchFamily="124" charset="-128"/>
              </a:rPr>
              <a:t>s consider a scenario where two investors have the same annual income and similar investment goals. One invests three times as much, but starts later than the other. Who do you think comes out ahead?</a:t>
            </a:r>
          </a:p>
          <a:p>
            <a:pPr lvl="1" indent="-124461">
              <a:buFontTx/>
              <a:buChar char="•"/>
              <a:defRPr/>
            </a:pPr>
            <a:endParaRPr lang="en-US" i="1" dirty="0">
              <a:ea typeface="Geneva" pitchFamily="124" charset="-128"/>
            </a:endParaRPr>
          </a:p>
          <a:p>
            <a:pPr lvl="1" indent="-124461">
              <a:defRPr/>
            </a:pPr>
            <a:r>
              <a:rPr lang="en-US" sz="800" dirty="0">
                <a:ea typeface="Geneva" pitchFamily="124" charset="-128"/>
              </a:rPr>
              <a:t>1. Source: © 2014 Morningstar, S&amp;P 500 Index. As of 12/31/13. All rights reserved.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a:t>
            </a:r>
            <a:r>
              <a:rPr lang="en-US" sz="800" b="1" dirty="0">
                <a:ea typeface="Geneva" pitchFamily="124" charset="-128"/>
              </a:rPr>
              <a:t>Past performance is no guarantee of future results</a:t>
            </a:r>
            <a:r>
              <a:rPr lang="en-US" sz="800" dirty="0">
                <a:ea typeface="Geneva" pitchFamily="124" charset="-128"/>
              </a:rPr>
              <a:t>. Indexes are unmanaged, and one cannot invest directly in an index.</a:t>
            </a:r>
          </a:p>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SEM_INV_0914</a:t>
            </a:r>
            <a:endParaRPr lang="en-US" dirty="0">
              <a:solidFill>
                <a:prstClr val="black"/>
              </a:solidFill>
            </a:endParaRPr>
          </a:p>
        </p:txBody>
      </p:sp>
      <p:sp>
        <p:nvSpPr>
          <p:cNvPr id="5" name="Date Placeholder 4"/>
          <p:cNvSpPr>
            <a:spLocks noGrp="1"/>
          </p:cNvSpPr>
          <p:nvPr>
            <p:ph type="dt" idx="11"/>
          </p:nvPr>
        </p:nvSpPr>
        <p:spPr/>
        <p:txBody>
          <a:bodyPr/>
          <a:lstStyle/>
          <a:p>
            <a:pPr>
              <a:defRPr/>
            </a:pPr>
            <a:fld id="{B8E18FDE-F814-47F9-BC36-2FAC386BE5F9}" type="datetime8">
              <a:rPr lang="en-US" smtClean="0">
                <a:solidFill>
                  <a:prstClr val="black"/>
                </a:solidFill>
              </a:rPr>
              <a:pPr>
                <a:defRPr/>
              </a:pPr>
              <a:t>4/4/2016 2:18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B98C78F-D33D-2642-8ACA-D372182931E1}"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02733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32990AE1-345D-4F82-B98B-06AB7A7D8E42}" type="datetime8">
              <a:rPr lang="en-US" sz="1300">
                <a:solidFill>
                  <a:prstClr val="black"/>
                </a:solidFill>
                <a:latin typeface="Times New Roman" pitchFamily="18" charset="0"/>
              </a:rPr>
              <a:pPr eaLnBrk="1" hangingPunct="1">
                <a:defRPr/>
              </a:pPr>
              <a:t>4/4/2016 2:18 PM</a:t>
            </a:fld>
            <a:endParaRPr lang="en-US" sz="1300">
              <a:solidFill>
                <a:prstClr val="black"/>
              </a:solidFill>
              <a:latin typeface="Times New Roman" pitchFamily="18" charset="0"/>
            </a:endParaRPr>
          </a:p>
        </p:txBody>
      </p:sp>
      <p:sp>
        <p:nvSpPr>
          <p:cNvPr id="78851" name="Rectangle 1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charset="0"/>
                <a:ea typeface="Geneva" charset="0"/>
              </a:defRPr>
            </a:lvl1pPr>
            <a:lvl2pPr marL="731622" indent="-281394" defTabSz="942667" eaLnBrk="0" hangingPunct="0">
              <a:defRPr sz="1600">
                <a:solidFill>
                  <a:schemeClr val="tx1"/>
                </a:solidFill>
                <a:latin typeface="Arial" charset="0"/>
                <a:ea typeface="Geneva" charset="0"/>
              </a:defRPr>
            </a:lvl2pPr>
            <a:lvl3pPr marL="1125572" indent="-225114" defTabSz="942667" eaLnBrk="0" hangingPunct="0">
              <a:defRPr sz="1600">
                <a:solidFill>
                  <a:schemeClr val="tx1"/>
                </a:solidFill>
                <a:latin typeface="Arial" charset="0"/>
                <a:ea typeface="Geneva" charset="0"/>
              </a:defRPr>
            </a:lvl3pPr>
            <a:lvl4pPr marL="1575802" indent="-225114" defTabSz="942667" eaLnBrk="0" hangingPunct="0">
              <a:defRPr sz="1600">
                <a:solidFill>
                  <a:schemeClr val="tx1"/>
                </a:solidFill>
                <a:latin typeface="Arial" charset="0"/>
                <a:ea typeface="Geneva" charset="0"/>
              </a:defRPr>
            </a:lvl4pPr>
            <a:lvl5pPr marL="2026030" indent="-225114" defTabSz="942667" eaLnBrk="0" hangingPunct="0">
              <a:defRPr sz="1600">
                <a:solidFill>
                  <a:schemeClr val="tx1"/>
                </a:solidFill>
                <a:latin typeface="Arial" charset="0"/>
                <a:ea typeface="Geneva" charset="0"/>
              </a:defRPr>
            </a:lvl5pPr>
            <a:lvl6pPr marL="2476260" indent="-225114" defTabSz="942667" eaLnBrk="0" fontAlgn="base" hangingPunct="0">
              <a:spcBef>
                <a:spcPct val="0"/>
              </a:spcBef>
              <a:spcAft>
                <a:spcPct val="0"/>
              </a:spcAft>
              <a:defRPr sz="1600">
                <a:solidFill>
                  <a:schemeClr val="tx1"/>
                </a:solidFill>
                <a:latin typeface="Arial" charset="0"/>
                <a:ea typeface="Geneva" charset="0"/>
              </a:defRPr>
            </a:lvl6pPr>
            <a:lvl7pPr marL="2926488" indent="-225114" defTabSz="942667" eaLnBrk="0" fontAlgn="base" hangingPunct="0">
              <a:spcBef>
                <a:spcPct val="0"/>
              </a:spcBef>
              <a:spcAft>
                <a:spcPct val="0"/>
              </a:spcAft>
              <a:defRPr sz="1600">
                <a:solidFill>
                  <a:schemeClr val="tx1"/>
                </a:solidFill>
                <a:latin typeface="Arial" charset="0"/>
                <a:ea typeface="Geneva" charset="0"/>
              </a:defRPr>
            </a:lvl7pPr>
            <a:lvl8pPr marL="3376718" indent="-225114" defTabSz="942667" eaLnBrk="0" fontAlgn="base" hangingPunct="0">
              <a:spcBef>
                <a:spcPct val="0"/>
              </a:spcBef>
              <a:spcAft>
                <a:spcPct val="0"/>
              </a:spcAft>
              <a:defRPr sz="1600">
                <a:solidFill>
                  <a:schemeClr val="tx1"/>
                </a:solidFill>
                <a:latin typeface="Arial" charset="0"/>
                <a:ea typeface="Geneva" charset="0"/>
              </a:defRPr>
            </a:lvl8pPr>
            <a:lvl9pPr marL="3826946" indent="-225114" defTabSz="942667" eaLnBrk="0" fontAlgn="base" hangingPunct="0">
              <a:spcBef>
                <a:spcPct val="0"/>
              </a:spcBef>
              <a:spcAft>
                <a:spcPct val="0"/>
              </a:spcAft>
              <a:defRPr sz="1600">
                <a:solidFill>
                  <a:schemeClr val="tx1"/>
                </a:solidFill>
                <a:latin typeface="Arial" charset="0"/>
                <a:ea typeface="Geneva" charset="0"/>
              </a:defRPr>
            </a:lvl9pPr>
          </a:lstStyle>
          <a:p>
            <a:pPr eaLnBrk="1" hangingPunct="1">
              <a:defRPr/>
            </a:pPr>
            <a:r>
              <a:rPr lang="en-US" sz="1300" dirty="0">
                <a:solidFill>
                  <a:prstClr val="black"/>
                </a:solidFill>
                <a:latin typeface="Times New Roman" charset="0"/>
              </a:rPr>
              <a:t>SEM_INV_0914</a:t>
            </a:r>
          </a:p>
        </p:txBody>
      </p:sp>
      <p:sp>
        <p:nvSpPr>
          <p:cNvPr id="78852" name="Rectangle 1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FF2A83EB-BBD3-4E51-9C96-E3F08ED1DF41}" type="slidenum">
              <a:rPr lang="en-US" sz="1300">
                <a:solidFill>
                  <a:prstClr val="black"/>
                </a:solidFill>
                <a:latin typeface="Times New Roman" pitchFamily="18" charset="0"/>
              </a:rPr>
              <a:pPr eaLnBrk="1" hangingPunct="1">
                <a:defRPr/>
              </a:pPr>
              <a:t>32</a:t>
            </a:fld>
            <a:endParaRPr lang="en-US" sz="1300">
              <a:solidFill>
                <a:prstClr val="black"/>
              </a:solidFill>
              <a:latin typeface="Times New Roman" pitchFamily="18" charset="0"/>
            </a:endParaRPr>
          </a:p>
        </p:txBody>
      </p:sp>
      <p:sp>
        <p:nvSpPr>
          <p:cNvPr id="78853" name="Rectangle 4"/>
          <p:cNvSpPr>
            <a:spLocks noGrp="1" noRot="1" noChangeAspect="1" noChangeArrowheads="1" noTextEdit="1"/>
          </p:cNvSpPr>
          <p:nvPr>
            <p:ph type="sldImg"/>
          </p:nvPr>
        </p:nvSpPr>
        <p:spPr>
          <a:ln/>
        </p:spPr>
      </p:sp>
      <p:sp>
        <p:nvSpPr>
          <p:cNvPr id="78854" name="Rectangle 5"/>
          <p:cNvSpPr>
            <a:spLocks noGrp="1" noChangeArrowheads="1"/>
          </p:cNvSpPr>
          <p:nvPr>
            <p:ph type="body" idx="1"/>
          </p:nvPr>
        </p:nvSpPr>
        <p:spPr>
          <a:xfrm>
            <a:off x="1012826" y="4614867"/>
            <a:ext cx="5756275" cy="437197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smtClean="0">
                <a:ea typeface="Geneva" pitchFamily="124" charset="-128"/>
              </a:rPr>
              <a:t>[MAIN IDEA: Introduce asset allocation.]</a:t>
            </a:r>
          </a:p>
          <a:p>
            <a:pPr eaLnBrk="1" hangingPunct="1">
              <a:defRPr/>
            </a:pPr>
            <a:endParaRPr lang="en-US" b="1" smtClean="0">
              <a:ea typeface="Geneva" pitchFamily="124" charset="-128"/>
            </a:endParaRPr>
          </a:p>
          <a:p>
            <a:pPr marL="114121" lvl="1" indent="-112558">
              <a:buFontTx/>
              <a:buChar char="•"/>
              <a:defRPr/>
            </a:pPr>
            <a:r>
              <a:rPr lang="en-US" smtClean="0">
                <a:ea typeface="Geneva" pitchFamily="124" charset="-128"/>
              </a:rPr>
              <a:t>Many of you may be asking, </a:t>
            </a:r>
            <a:r>
              <a:rPr lang="en-US" altLang="en-US" smtClean="0">
                <a:ea typeface="Geneva" pitchFamily="124" charset="-128"/>
              </a:rPr>
              <a:t>“</a:t>
            </a:r>
            <a:r>
              <a:rPr lang="en-US" smtClean="0">
                <a:ea typeface="Geneva" pitchFamily="124" charset="-128"/>
              </a:rPr>
              <a:t>What is asset allocation?</a:t>
            </a:r>
            <a:r>
              <a:rPr lang="en-US" altLang="en-US" smtClean="0">
                <a:ea typeface="Geneva" pitchFamily="124" charset="-128"/>
              </a:rPr>
              <a:t>”</a:t>
            </a:r>
            <a:r>
              <a:rPr lang="en-US" smtClean="0">
                <a:ea typeface="Geneva" pitchFamily="124" charset="-128"/>
              </a:rPr>
              <a:t> </a:t>
            </a:r>
          </a:p>
          <a:p>
            <a:pPr marL="114121" lvl="1" indent="-112558">
              <a:buFontTx/>
              <a:buChar char="•"/>
              <a:defRPr/>
            </a:pPr>
            <a:endParaRPr lang="en-US" smtClean="0">
              <a:ea typeface="Geneva" pitchFamily="124" charset="-128"/>
            </a:endParaRPr>
          </a:p>
          <a:p>
            <a:pPr marL="114121" lvl="1" indent="-112558">
              <a:buFontTx/>
              <a:buChar char="•"/>
              <a:defRPr/>
            </a:pPr>
            <a:r>
              <a:rPr lang="en-US" smtClean="0">
                <a:ea typeface="Geneva" pitchFamily="124" charset="-128"/>
              </a:rPr>
              <a:t>Asset allocation is the process of investing your money in different categories of assets—typically including stocks, bonds and cash equivalents—so your investments are well diversified, potentially helping you reach your financial objectives, while maintaining a level of risk that</a:t>
            </a:r>
            <a:r>
              <a:rPr lang="en-US" altLang="en-US" smtClean="0">
                <a:ea typeface="Geneva" pitchFamily="124" charset="-128"/>
              </a:rPr>
              <a:t>’</a:t>
            </a:r>
            <a:r>
              <a:rPr lang="en-US" smtClean="0">
                <a:ea typeface="Geneva" pitchFamily="124" charset="-128"/>
              </a:rPr>
              <a:t>s comfortable for you. </a:t>
            </a:r>
          </a:p>
          <a:p>
            <a:pPr marL="114121" lvl="1" indent="-112558">
              <a:buFontTx/>
              <a:buChar char="•"/>
              <a:defRPr/>
            </a:pPr>
            <a:endParaRPr lang="en-US" smtClean="0">
              <a:ea typeface="Geneva" pitchFamily="124" charset="-128"/>
            </a:endParaRPr>
          </a:p>
          <a:p>
            <a:pPr marL="114121" lvl="1" indent="-112558">
              <a:buFontTx/>
              <a:buChar char="•"/>
              <a:defRPr/>
            </a:pPr>
            <a:r>
              <a:rPr lang="en-US" smtClean="0">
                <a:ea typeface="Geneva" pitchFamily="124" charset="-128"/>
              </a:rPr>
              <a:t>A well-diversified plan will not outperform the top asset class in any given year, but over time, it may be one of the most effective ways to help realize your long-term goals.</a:t>
            </a:r>
          </a:p>
          <a:p>
            <a:pPr eaLnBrk="1" hangingPunct="1">
              <a:defRPr/>
            </a:pPr>
            <a:endParaRPr lang="en-US" smtClean="0">
              <a:ea typeface="Geneva" pitchFamily="124" charset="-128"/>
            </a:endParaRPr>
          </a:p>
        </p:txBody>
      </p:sp>
    </p:spTree>
    <p:extLst>
      <p:ext uri="{BB962C8B-B14F-4D97-AF65-F5344CB8AC3E}">
        <p14:creationId xmlns:p14="http://schemas.microsoft.com/office/powerpoint/2010/main" val="23119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0567142B-AAA5-4CEA-975D-BC828029776D}" type="datetime8">
              <a:rPr lang="en-US" sz="1300">
                <a:solidFill>
                  <a:prstClr val="black"/>
                </a:solidFill>
                <a:latin typeface="Times New Roman" pitchFamily="18" charset="0"/>
              </a:rPr>
              <a:pPr eaLnBrk="1" hangingPunct="1">
                <a:defRPr/>
              </a:pPr>
              <a:t>4/4/2016 2:18 PM</a:t>
            </a:fld>
            <a:endParaRPr lang="en-US" sz="1300">
              <a:solidFill>
                <a:prstClr val="black"/>
              </a:solidFill>
              <a:latin typeface="Times New Roman" pitchFamily="18" charset="0"/>
            </a:endParaRPr>
          </a:p>
        </p:txBody>
      </p:sp>
      <p:sp>
        <p:nvSpPr>
          <p:cNvPr id="79875" name="Rectangle 1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charset="0"/>
                <a:ea typeface="Geneva" charset="0"/>
              </a:defRPr>
            </a:lvl1pPr>
            <a:lvl2pPr marL="731622" indent="-281394" defTabSz="942667" eaLnBrk="0" hangingPunct="0">
              <a:defRPr sz="1600">
                <a:solidFill>
                  <a:schemeClr val="tx1"/>
                </a:solidFill>
                <a:latin typeface="Arial" charset="0"/>
                <a:ea typeface="Geneva" charset="0"/>
              </a:defRPr>
            </a:lvl2pPr>
            <a:lvl3pPr marL="1125572" indent="-225114" defTabSz="942667" eaLnBrk="0" hangingPunct="0">
              <a:defRPr sz="1600">
                <a:solidFill>
                  <a:schemeClr val="tx1"/>
                </a:solidFill>
                <a:latin typeface="Arial" charset="0"/>
                <a:ea typeface="Geneva" charset="0"/>
              </a:defRPr>
            </a:lvl3pPr>
            <a:lvl4pPr marL="1575802" indent="-225114" defTabSz="942667" eaLnBrk="0" hangingPunct="0">
              <a:defRPr sz="1600">
                <a:solidFill>
                  <a:schemeClr val="tx1"/>
                </a:solidFill>
                <a:latin typeface="Arial" charset="0"/>
                <a:ea typeface="Geneva" charset="0"/>
              </a:defRPr>
            </a:lvl4pPr>
            <a:lvl5pPr marL="2026030" indent="-225114" defTabSz="942667" eaLnBrk="0" hangingPunct="0">
              <a:defRPr sz="1600">
                <a:solidFill>
                  <a:schemeClr val="tx1"/>
                </a:solidFill>
                <a:latin typeface="Arial" charset="0"/>
                <a:ea typeface="Geneva" charset="0"/>
              </a:defRPr>
            </a:lvl5pPr>
            <a:lvl6pPr marL="2476260" indent="-225114" defTabSz="942667" eaLnBrk="0" fontAlgn="base" hangingPunct="0">
              <a:spcBef>
                <a:spcPct val="0"/>
              </a:spcBef>
              <a:spcAft>
                <a:spcPct val="0"/>
              </a:spcAft>
              <a:defRPr sz="1600">
                <a:solidFill>
                  <a:schemeClr val="tx1"/>
                </a:solidFill>
                <a:latin typeface="Arial" charset="0"/>
                <a:ea typeface="Geneva" charset="0"/>
              </a:defRPr>
            </a:lvl6pPr>
            <a:lvl7pPr marL="2926488" indent="-225114" defTabSz="942667" eaLnBrk="0" fontAlgn="base" hangingPunct="0">
              <a:spcBef>
                <a:spcPct val="0"/>
              </a:spcBef>
              <a:spcAft>
                <a:spcPct val="0"/>
              </a:spcAft>
              <a:defRPr sz="1600">
                <a:solidFill>
                  <a:schemeClr val="tx1"/>
                </a:solidFill>
                <a:latin typeface="Arial" charset="0"/>
                <a:ea typeface="Geneva" charset="0"/>
              </a:defRPr>
            </a:lvl7pPr>
            <a:lvl8pPr marL="3376718" indent="-225114" defTabSz="942667" eaLnBrk="0" fontAlgn="base" hangingPunct="0">
              <a:spcBef>
                <a:spcPct val="0"/>
              </a:spcBef>
              <a:spcAft>
                <a:spcPct val="0"/>
              </a:spcAft>
              <a:defRPr sz="1600">
                <a:solidFill>
                  <a:schemeClr val="tx1"/>
                </a:solidFill>
                <a:latin typeface="Arial" charset="0"/>
                <a:ea typeface="Geneva" charset="0"/>
              </a:defRPr>
            </a:lvl8pPr>
            <a:lvl9pPr marL="3826946" indent="-225114" defTabSz="942667" eaLnBrk="0" fontAlgn="base" hangingPunct="0">
              <a:spcBef>
                <a:spcPct val="0"/>
              </a:spcBef>
              <a:spcAft>
                <a:spcPct val="0"/>
              </a:spcAft>
              <a:defRPr sz="1600">
                <a:solidFill>
                  <a:schemeClr val="tx1"/>
                </a:solidFill>
                <a:latin typeface="Arial" charset="0"/>
                <a:ea typeface="Geneva" charset="0"/>
              </a:defRPr>
            </a:lvl9pPr>
          </a:lstStyle>
          <a:p>
            <a:pPr eaLnBrk="1" hangingPunct="1">
              <a:defRPr/>
            </a:pPr>
            <a:r>
              <a:rPr lang="en-US" sz="1300" dirty="0">
                <a:solidFill>
                  <a:prstClr val="black"/>
                </a:solidFill>
                <a:latin typeface="Times New Roman" charset="0"/>
              </a:rPr>
              <a:t>SEM_INV_0914</a:t>
            </a:r>
          </a:p>
        </p:txBody>
      </p:sp>
      <p:sp>
        <p:nvSpPr>
          <p:cNvPr id="79876" name="Rectangle 1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333AEFDC-9CAD-492D-B2F6-DBFCCDB4670D}" type="slidenum">
              <a:rPr lang="en-US" sz="1300">
                <a:solidFill>
                  <a:prstClr val="black"/>
                </a:solidFill>
                <a:latin typeface="Times New Roman" pitchFamily="18" charset="0"/>
              </a:rPr>
              <a:pPr eaLnBrk="1" hangingPunct="1">
                <a:defRPr/>
              </a:pPr>
              <a:t>33</a:t>
            </a:fld>
            <a:endParaRPr lang="en-US" sz="1300">
              <a:solidFill>
                <a:prstClr val="black"/>
              </a:solidFill>
              <a:latin typeface="Times New Roman" pitchFamily="18" charset="0"/>
            </a:endParaRPr>
          </a:p>
        </p:txBody>
      </p:sp>
      <p:sp>
        <p:nvSpPr>
          <p:cNvPr id="79877" name="Rectangle 3"/>
          <p:cNvSpPr>
            <a:spLocks noGrp="1" noChangeArrowheads="1"/>
          </p:cNvSpPr>
          <p:nvPr>
            <p:ph type="body" idx="1"/>
          </p:nvPr>
        </p:nvSpPr>
        <p:spPr>
          <a:xfrm>
            <a:off x="1012826" y="4614863"/>
            <a:ext cx="5595938" cy="45339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Geneva" pitchFamily="124" charset="-128"/>
              </a:rPr>
              <a:t>Perhaps nothing illustrates the need for an asset allocation plan better than this chart. It shows how various asset classes performed on a year-by-year basis from 1994–2013. The best-performing asset class is at the top of each column. What I want you to notice is the way asset classes move from year to year, and how often an asset category is a top performer one year, and a bottom performer the next.</a:t>
            </a:r>
          </a:p>
          <a:p>
            <a:pPr eaLnBrk="1" hangingPunct="1">
              <a:buFontTx/>
              <a:buChar char="•"/>
              <a:defRPr/>
            </a:pPr>
            <a:endParaRPr lang="en-US" dirty="0" smtClean="0">
              <a:ea typeface="Geneva" pitchFamily="124" charset="-128"/>
            </a:endParaRPr>
          </a:p>
          <a:p>
            <a:pPr eaLnBrk="1" hangingPunct="1">
              <a:defRPr/>
            </a:pPr>
            <a:endParaRPr lang="en-US" i="1" dirty="0" smtClean="0">
              <a:ea typeface="Geneva" pitchFamily="124" charset="-128"/>
            </a:endParaRPr>
          </a:p>
          <a:p>
            <a:pPr eaLnBrk="1" hangingPunct="1">
              <a:defRPr/>
            </a:pPr>
            <a:r>
              <a:rPr lang="en-US" sz="1100" dirty="0">
                <a:ea typeface="Geneva" pitchFamily="124" charset="-128"/>
              </a:rPr>
              <a:t>Diversification does not guarantee a profit or protect against loss.</a:t>
            </a:r>
          </a:p>
          <a:p>
            <a:pPr eaLnBrk="1" hangingPunct="1">
              <a:defRPr/>
            </a:pPr>
            <a:r>
              <a:rPr lang="en-US" sz="1100" dirty="0">
                <a:ea typeface="Geneva" pitchFamily="124" charset="-128"/>
              </a:rPr>
              <a:t>Source: © 2014 Morningstar.     Large stocks are represented by the S&amp;P 500;     large growth stocks are represented by the S&amp;P 500/Barra Growth Index until 1995 and the S&amp;P 500 Growth Index thereafter;          x  large value stocks are represented by the S&amp;P 500/Barra Value Index until 1995 and the S&amp;P 500 Value Index thereafter;     small stocks are represented by the Russell 2000</a:t>
            </a:r>
            <a:r>
              <a:rPr lang="en-US" sz="1100" baseline="30000" dirty="0">
                <a:ea typeface="Geneva" pitchFamily="124" charset="-128"/>
              </a:rPr>
              <a:t>®</a:t>
            </a:r>
            <a:r>
              <a:rPr lang="en-US" sz="1100" dirty="0">
                <a:ea typeface="Geneva" pitchFamily="124" charset="-128"/>
              </a:rPr>
              <a:t> Index;      small growth stocks are represented by the Russell 2000 Growth Index;     small value stocks are represented by the Russell 2000 Value Index;     foreign stocks are represented by the MSCI EAFE Index; and     bonds are represented by the Barclays U.S. Aggregate Index. Indexes are unmanaged, and one cannot invest directly in an index.</a:t>
            </a:r>
            <a:br>
              <a:rPr lang="en-US" sz="1100" dirty="0">
                <a:ea typeface="Geneva" pitchFamily="124" charset="-128"/>
              </a:rPr>
            </a:br>
            <a:r>
              <a:rPr lang="en-US" sz="1100" b="1" dirty="0">
                <a:ea typeface="Geneva" pitchFamily="124" charset="-128"/>
              </a:rPr>
              <a:t>Past performance does not guarantee future results</a:t>
            </a:r>
          </a:p>
        </p:txBody>
      </p:sp>
      <p:sp>
        <p:nvSpPr>
          <p:cNvPr id="79878" name="Rectangle 2"/>
          <p:cNvSpPr>
            <a:spLocks noGrp="1" noRot="1" noChangeAspect="1" noChangeArrowheads="1" noTextEdit="1"/>
          </p:cNvSpPr>
          <p:nvPr>
            <p:ph type="sldImg"/>
          </p:nvPr>
        </p:nvSpPr>
        <p:spPr>
          <a:xfrm>
            <a:off x="1384300" y="727075"/>
            <a:ext cx="4852988" cy="3640138"/>
          </a:xfrm>
          <a:ln/>
        </p:spPr>
      </p:sp>
      <p:sp>
        <p:nvSpPr>
          <p:cNvPr id="79879" name="Rectangle 4"/>
          <p:cNvSpPr>
            <a:spLocks noChangeArrowheads="1"/>
          </p:cNvSpPr>
          <p:nvPr/>
        </p:nvSpPr>
        <p:spPr bwMode="auto">
          <a:xfrm>
            <a:off x="2667396" y="6684169"/>
            <a:ext cx="90486" cy="96836"/>
          </a:xfrm>
          <a:prstGeom prst="rect">
            <a:avLst/>
          </a:prstGeom>
          <a:solidFill>
            <a:srgbClr val="E07F4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0" name="Rectangle 5"/>
          <p:cNvSpPr>
            <a:spLocks noChangeArrowheads="1"/>
          </p:cNvSpPr>
          <p:nvPr/>
        </p:nvSpPr>
        <p:spPr bwMode="auto">
          <a:xfrm>
            <a:off x="5224210" y="6684169"/>
            <a:ext cx="90486" cy="96836"/>
          </a:xfrm>
          <a:prstGeom prst="rect">
            <a:avLst/>
          </a:prstGeom>
          <a:solidFill>
            <a:srgbClr val="6E9EC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1" name="Rectangle 6"/>
          <p:cNvSpPr>
            <a:spLocks noChangeArrowheads="1"/>
          </p:cNvSpPr>
          <p:nvPr/>
        </p:nvSpPr>
        <p:spPr bwMode="auto">
          <a:xfrm>
            <a:off x="1750228" y="6984172"/>
            <a:ext cx="88900" cy="96837"/>
          </a:xfrm>
          <a:prstGeom prst="rect">
            <a:avLst/>
          </a:prstGeom>
          <a:solidFill>
            <a:srgbClr val="FAA7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2" name="Rectangle 7"/>
          <p:cNvSpPr>
            <a:spLocks noChangeArrowheads="1"/>
          </p:cNvSpPr>
          <p:nvPr/>
        </p:nvSpPr>
        <p:spPr bwMode="auto">
          <a:xfrm>
            <a:off x="3267008" y="7150893"/>
            <a:ext cx="90489" cy="98425"/>
          </a:xfrm>
          <a:prstGeom prst="rect">
            <a:avLst/>
          </a:prstGeom>
          <a:solidFill>
            <a:srgbClr val="55BE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3" name="Rectangle 8"/>
          <p:cNvSpPr>
            <a:spLocks noChangeArrowheads="1"/>
          </p:cNvSpPr>
          <p:nvPr/>
        </p:nvSpPr>
        <p:spPr bwMode="auto">
          <a:xfrm>
            <a:off x="4880673" y="7291577"/>
            <a:ext cx="90489" cy="96836"/>
          </a:xfrm>
          <a:prstGeom prst="rect">
            <a:avLst/>
          </a:prstGeom>
          <a:solidFill>
            <a:srgbClr val="F4D9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4" name="Rectangle 9"/>
          <p:cNvSpPr>
            <a:spLocks noChangeArrowheads="1"/>
          </p:cNvSpPr>
          <p:nvPr/>
        </p:nvSpPr>
        <p:spPr bwMode="auto">
          <a:xfrm>
            <a:off x="985898" y="7291578"/>
            <a:ext cx="90486" cy="96837"/>
          </a:xfrm>
          <a:prstGeom prst="rect">
            <a:avLst/>
          </a:prstGeom>
          <a:solidFill>
            <a:srgbClr val="C0BF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5" name="Rectangle 10"/>
          <p:cNvSpPr>
            <a:spLocks noChangeArrowheads="1"/>
          </p:cNvSpPr>
          <p:nvPr/>
        </p:nvSpPr>
        <p:spPr bwMode="auto">
          <a:xfrm>
            <a:off x="1704193" y="7587964"/>
            <a:ext cx="92076" cy="96837"/>
          </a:xfrm>
          <a:prstGeom prst="rect">
            <a:avLst/>
          </a:prstGeom>
          <a:solidFill>
            <a:srgbClr val="A0A23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
        <p:nvSpPr>
          <p:cNvPr id="79886" name="Rectangle 11"/>
          <p:cNvSpPr>
            <a:spLocks noChangeArrowheads="1"/>
          </p:cNvSpPr>
          <p:nvPr/>
        </p:nvSpPr>
        <p:spPr bwMode="auto">
          <a:xfrm>
            <a:off x="3513810" y="7447756"/>
            <a:ext cx="90489" cy="96837"/>
          </a:xfrm>
          <a:prstGeom prst="rect">
            <a:avLst/>
          </a:prstGeom>
          <a:solidFill>
            <a:srgbClr val="E7DDD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46" tIns="45023" rIns="90046" bIns="45023" anchor="ctr"/>
          <a:lstStyle/>
          <a:p>
            <a:pPr fontAlgn="base">
              <a:spcBef>
                <a:spcPct val="0"/>
              </a:spcBef>
              <a:spcAft>
                <a:spcPct val="0"/>
              </a:spcAft>
              <a:defRPr/>
            </a:pPr>
            <a:endParaRPr lang="en-US" b="1">
              <a:solidFill>
                <a:prstClr val="black"/>
              </a:solidFill>
              <a:latin typeface="Arial" charset="0"/>
              <a:ea typeface="Geneva" charset="0"/>
            </a:endParaRPr>
          </a:p>
        </p:txBody>
      </p:sp>
    </p:spTree>
    <p:extLst>
      <p:ext uri="{BB962C8B-B14F-4D97-AF65-F5344CB8AC3E}">
        <p14:creationId xmlns:p14="http://schemas.microsoft.com/office/powerpoint/2010/main" val="195892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2F1FBEA3-B3B7-442A-AD68-2674A4BD811B}" type="datetime8">
              <a:rPr lang="en-US" sz="1300">
                <a:solidFill>
                  <a:prstClr val="black"/>
                </a:solidFill>
                <a:latin typeface="Times New Roman" pitchFamily="18" charset="0"/>
              </a:rPr>
              <a:pPr eaLnBrk="1" hangingPunct="1">
                <a:defRPr/>
              </a:pPr>
              <a:t>4/4/2016 2:18 PM</a:t>
            </a:fld>
            <a:endParaRPr lang="en-US" sz="1300">
              <a:solidFill>
                <a:prstClr val="black"/>
              </a:solidFill>
              <a:latin typeface="Times New Roman" pitchFamily="18" charset="0"/>
            </a:endParaRPr>
          </a:p>
        </p:txBody>
      </p:sp>
      <p:sp>
        <p:nvSpPr>
          <p:cNvPr id="87043" name="Rectangle 1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charset="0"/>
                <a:ea typeface="Geneva" charset="0"/>
              </a:defRPr>
            </a:lvl1pPr>
            <a:lvl2pPr marL="731622" indent="-281394" defTabSz="942667" eaLnBrk="0" hangingPunct="0">
              <a:defRPr sz="1600">
                <a:solidFill>
                  <a:schemeClr val="tx1"/>
                </a:solidFill>
                <a:latin typeface="Arial" charset="0"/>
                <a:ea typeface="Geneva" charset="0"/>
              </a:defRPr>
            </a:lvl2pPr>
            <a:lvl3pPr marL="1125572" indent="-225114" defTabSz="942667" eaLnBrk="0" hangingPunct="0">
              <a:defRPr sz="1600">
                <a:solidFill>
                  <a:schemeClr val="tx1"/>
                </a:solidFill>
                <a:latin typeface="Arial" charset="0"/>
                <a:ea typeface="Geneva" charset="0"/>
              </a:defRPr>
            </a:lvl3pPr>
            <a:lvl4pPr marL="1575802" indent="-225114" defTabSz="942667" eaLnBrk="0" hangingPunct="0">
              <a:defRPr sz="1600">
                <a:solidFill>
                  <a:schemeClr val="tx1"/>
                </a:solidFill>
                <a:latin typeface="Arial" charset="0"/>
                <a:ea typeface="Geneva" charset="0"/>
              </a:defRPr>
            </a:lvl4pPr>
            <a:lvl5pPr marL="2026030" indent="-225114" defTabSz="942667" eaLnBrk="0" hangingPunct="0">
              <a:defRPr sz="1600">
                <a:solidFill>
                  <a:schemeClr val="tx1"/>
                </a:solidFill>
                <a:latin typeface="Arial" charset="0"/>
                <a:ea typeface="Geneva" charset="0"/>
              </a:defRPr>
            </a:lvl5pPr>
            <a:lvl6pPr marL="2476260" indent="-225114" defTabSz="942667" eaLnBrk="0" fontAlgn="base" hangingPunct="0">
              <a:spcBef>
                <a:spcPct val="0"/>
              </a:spcBef>
              <a:spcAft>
                <a:spcPct val="0"/>
              </a:spcAft>
              <a:defRPr sz="1600">
                <a:solidFill>
                  <a:schemeClr val="tx1"/>
                </a:solidFill>
                <a:latin typeface="Arial" charset="0"/>
                <a:ea typeface="Geneva" charset="0"/>
              </a:defRPr>
            </a:lvl6pPr>
            <a:lvl7pPr marL="2926488" indent="-225114" defTabSz="942667" eaLnBrk="0" fontAlgn="base" hangingPunct="0">
              <a:spcBef>
                <a:spcPct val="0"/>
              </a:spcBef>
              <a:spcAft>
                <a:spcPct val="0"/>
              </a:spcAft>
              <a:defRPr sz="1600">
                <a:solidFill>
                  <a:schemeClr val="tx1"/>
                </a:solidFill>
                <a:latin typeface="Arial" charset="0"/>
                <a:ea typeface="Geneva" charset="0"/>
              </a:defRPr>
            </a:lvl7pPr>
            <a:lvl8pPr marL="3376718" indent="-225114" defTabSz="942667" eaLnBrk="0" fontAlgn="base" hangingPunct="0">
              <a:spcBef>
                <a:spcPct val="0"/>
              </a:spcBef>
              <a:spcAft>
                <a:spcPct val="0"/>
              </a:spcAft>
              <a:defRPr sz="1600">
                <a:solidFill>
                  <a:schemeClr val="tx1"/>
                </a:solidFill>
                <a:latin typeface="Arial" charset="0"/>
                <a:ea typeface="Geneva" charset="0"/>
              </a:defRPr>
            </a:lvl8pPr>
            <a:lvl9pPr marL="3826946" indent="-225114" defTabSz="942667" eaLnBrk="0" fontAlgn="base" hangingPunct="0">
              <a:spcBef>
                <a:spcPct val="0"/>
              </a:spcBef>
              <a:spcAft>
                <a:spcPct val="0"/>
              </a:spcAft>
              <a:defRPr sz="1600">
                <a:solidFill>
                  <a:schemeClr val="tx1"/>
                </a:solidFill>
                <a:latin typeface="Arial" charset="0"/>
                <a:ea typeface="Geneva" charset="0"/>
              </a:defRPr>
            </a:lvl9pPr>
          </a:lstStyle>
          <a:p>
            <a:pPr eaLnBrk="1" hangingPunct="1">
              <a:defRPr/>
            </a:pPr>
            <a:r>
              <a:rPr lang="en-US" sz="1300" dirty="0">
                <a:solidFill>
                  <a:prstClr val="black"/>
                </a:solidFill>
                <a:latin typeface="Times New Roman" charset="0"/>
              </a:rPr>
              <a:t>SEM_INV_0914</a:t>
            </a:r>
          </a:p>
        </p:txBody>
      </p:sp>
      <p:sp>
        <p:nvSpPr>
          <p:cNvPr id="87044" name="Rectangle 1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A8252BF3-B6AC-4299-972A-96A89149529C}" type="slidenum">
              <a:rPr lang="en-US" sz="1300">
                <a:solidFill>
                  <a:prstClr val="black"/>
                </a:solidFill>
                <a:latin typeface="Times New Roman" pitchFamily="18" charset="0"/>
              </a:rPr>
              <a:pPr eaLnBrk="1" hangingPunct="1">
                <a:defRPr/>
              </a:pPr>
              <a:t>34</a:t>
            </a:fld>
            <a:endParaRPr lang="en-US" sz="1300">
              <a:solidFill>
                <a:prstClr val="black"/>
              </a:solidFill>
              <a:latin typeface="Times New Roman" pitchFamily="18" charset="0"/>
            </a:endParaRPr>
          </a:p>
        </p:txBody>
      </p:sp>
      <p:sp>
        <p:nvSpPr>
          <p:cNvPr id="87045" name="Rectangle 4"/>
          <p:cNvSpPr>
            <a:spLocks noGrp="1" noRot="1" noChangeAspect="1" noChangeArrowheads="1" noTextEdit="1"/>
          </p:cNvSpPr>
          <p:nvPr>
            <p:ph type="sldImg"/>
          </p:nvPr>
        </p:nvSpPr>
        <p:spPr>
          <a:ln/>
        </p:spPr>
      </p:sp>
      <p:sp>
        <p:nvSpPr>
          <p:cNvPr id="87046" name="Rectangle 5"/>
          <p:cNvSpPr>
            <a:spLocks noGrp="1" noChangeArrowheads="1"/>
          </p:cNvSpPr>
          <p:nvPr>
            <p:ph type="body" idx="1"/>
          </p:nvPr>
        </p:nvSpPr>
        <p:spPr>
          <a:xfrm>
            <a:off x="1014414" y="4614864"/>
            <a:ext cx="5594350" cy="4521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z="1100" b="1" dirty="0">
                <a:ea typeface="Geneva" pitchFamily="124" charset="-128"/>
              </a:rPr>
              <a:t>[MAIN IDEA: Define dollar-cost averaging and explain the three keys to how it makes investing simple, taking guessing out of the equation.]</a:t>
            </a:r>
          </a:p>
          <a:p>
            <a:pPr marL="114121" lvl="1" indent="-112558">
              <a:buFontTx/>
              <a:buChar char="•"/>
              <a:defRPr/>
            </a:pPr>
            <a:r>
              <a:rPr lang="en-US" sz="1100" b="1" dirty="0">
                <a:ea typeface="Geneva" pitchFamily="124" charset="-128"/>
              </a:rPr>
              <a:t>Dollar-cost averaging</a:t>
            </a:r>
            <a:r>
              <a:rPr lang="en-US" sz="1100" dirty="0">
                <a:ea typeface="Geneva" pitchFamily="124" charset="-128"/>
              </a:rPr>
              <a:t> is committing a fixed amount of money at regular intervals to an investment such as a mutual fund. There’</a:t>
            </a:r>
            <a:r>
              <a:rPr lang="en-US" altLang="ja-JP" sz="1100" dirty="0">
                <a:ea typeface="Geneva" pitchFamily="124" charset="-128"/>
              </a:rPr>
              <a:t>s an intrinsic logic to this technique: You can buy more shares when prices are low and fewer shares when prices are high. As you invest, over time, your average cost per share may be less than the average price per share, which we will cover in more detail with an example later.</a:t>
            </a:r>
          </a:p>
          <a:p>
            <a:pPr marL="114121" lvl="1" indent="-112558">
              <a:buFontTx/>
              <a:buChar char="•"/>
              <a:defRPr/>
            </a:pPr>
            <a:r>
              <a:rPr lang="en-US" sz="1100" dirty="0">
                <a:ea typeface="Geneva" pitchFamily="124" charset="-128"/>
              </a:rPr>
              <a:t>The following three concepts are key to an effective dollar-cost averaging program.</a:t>
            </a:r>
          </a:p>
          <a:p>
            <a:pPr marL="339235" lvl="2" indent="-112558">
              <a:buFontTx/>
              <a:buAutoNum type="arabicPeriod"/>
              <a:defRPr/>
            </a:pPr>
            <a:r>
              <a:rPr lang="en-US" sz="1100" b="1" dirty="0">
                <a:ea typeface="Geneva" pitchFamily="124" charset="-128"/>
              </a:rPr>
              <a:t>Begin investing.</a:t>
            </a:r>
            <a:r>
              <a:rPr lang="en-US" sz="1100" dirty="0">
                <a:ea typeface="Geneva" pitchFamily="124" charset="-128"/>
              </a:rPr>
              <a:t> Instead of waiting for the right time to invest, it may be best to begin today. Over the long term, it has made relatively little difference whether the market was up or down when beginning an investment program, although past performance is not predictive of future results.</a:t>
            </a:r>
          </a:p>
          <a:p>
            <a:pPr marL="339235" lvl="2" indent="-112558">
              <a:buFontTx/>
              <a:buAutoNum type="arabicPeriod"/>
              <a:defRPr/>
            </a:pPr>
            <a:r>
              <a:rPr lang="en-US" sz="1100" b="1" dirty="0">
                <a:ea typeface="Geneva" pitchFamily="124" charset="-128"/>
              </a:rPr>
              <a:t>Focus on accumulating shares, not on share prices.</a:t>
            </a:r>
            <a:r>
              <a:rPr lang="en-US" sz="1100" dirty="0">
                <a:ea typeface="Geneva" pitchFamily="124" charset="-128"/>
              </a:rPr>
              <a:t> A drop in a fund’</a:t>
            </a:r>
            <a:r>
              <a:rPr lang="en-US" altLang="ja-JP" sz="1100" dirty="0">
                <a:ea typeface="Geneva" pitchFamily="124" charset="-128"/>
              </a:rPr>
              <a:t>s share price is bad news for someone who plans to sell, but can be good news if you’re accumulating shares. That's because lower prices mean you can buy more shares with your fixed investment amount—shares that have the potential to grow in value, assuming the market turns upward again.</a:t>
            </a:r>
          </a:p>
          <a:p>
            <a:pPr marL="339235" lvl="2" indent="-112558">
              <a:buFontTx/>
              <a:buAutoNum type="arabicPeriod"/>
              <a:defRPr/>
            </a:pPr>
            <a:r>
              <a:rPr lang="en-US" sz="1100" b="1" dirty="0">
                <a:ea typeface="Geneva" pitchFamily="124" charset="-128"/>
              </a:rPr>
              <a:t>Prepare to weather market declines.</a:t>
            </a:r>
            <a:r>
              <a:rPr lang="en-US" sz="1100" dirty="0">
                <a:ea typeface="Geneva" pitchFamily="124" charset="-128"/>
              </a:rPr>
              <a:t> Keep in mind that dollar-cost averaging usually works best over long periods of time, so you must be prepared to commit the financial resources and have the resolve to make the contributions on each appointed date, even during an extended down market.</a:t>
            </a:r>
          </a:p>
          <a:p>
            <a:pPr eaLnBrk="1" hangingPunct="1">
              <a:defRPr/>
            </a:pPr>
            <a:r>
              <a:rPr lang="en-US" sz="1100" i="1" dirty="0">
                <a:ea typeface="Geneva" pitchFamily="124" charset="-128"/>
              </a:rPr>
              <a:t>Such a plan does not assure a profit and does not protect against a loss in a declining market. Dollar-cost averaging involves continuous investment in securities, regardless of fluctuating price levels. Investors should consider their financial ability to continue purchases through periods of low price levels or changing economic conditions.</a:t>
            </a:r>
          </a:p>
          <a:p>
            <a:pPr eaLnBrk="1" hangingPunct="1">
              <a:defRPr/>
            </a:pPr>
            <a:r>
              <a:rPr lang="en-US" sz="1100" dirty="0">
                <a:ea typeface="Geneva" pitchFamily="124" charset="-128"/>
              </a:rPr>
              <a:t>Now, let me show you an example of how dollar-cost averaging works.</a:t>
            </a:r>
          </a:p>
        </p:txBody>
      </p:sp>
    </p:spTree>
    <p:extLst>
      <p:ext uri="{BB962C8B-B14F-4D97-AF65-F5344CB8AC3E}">
        <p14:creationId xmlns:p14="http://schemas.microsoft.com/office/powerpoint/2010/main" val="14736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FB3410D1-A7AA-44DF-B8B2-1686426F2BDE}" type="datetime8">
              <a:rPr lang="en-US" sz="1300">
                <a:solidFill>
                  <a:prstClr val="black"/>
                </a:solidFill>
                <a:latin typeface="Times New Roman" pitchFamily="18" charset="0"/>
              </a:rPr>
              <a:pPr eaLnBrk="1" hangingPunct="1">
                <a:defRPr/>
              </a:pPr>
              <a:t>4/4/2016 2:18 PM</a:t>
            </a:fld>
            <a:endParaRPr lang="en-US" sz="1300">
              <a:solidFill>
                <a:prstClr val="black"/>
              </a:solidFill>
              <a:latin typeface="Times New Roman" pitchFamily="18" charset="0"/>
            </a:endParaRPr>
          </a:p>
        </p:txBody>
      </p:sp>
      <p:sp>
        <p:nvSpPr>
          <p:cNvPr id="88067" name="Rectangle 1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charset="0"/>
                <a:ea typeface="Geneva" charset="0"/>
              </a:defRPr>
            </a:lvl1pPr>
            <a:lvl2pPr marL="731622" indent="-281394" defTabSz="942667" eaLnBrk="0" hangingPunct="0">
              <a:defRPr sz="1600">
                <a:solidFill>
                  <a:schemeClr val="tx1"/>
                </a:solidFill>
                <a:latin typeface="Arial" charset="0"/>
                <a:ea typeface="Geneva" charset="0"/>
              </a:defRPr>
            </a:lvl2pPr>
            <a:lvl3pPr marL="1125572" indent="-225114" defTabSz="942667" eaLnBrk="0" hangingPunct="0">
              <a:defRPr sz="1600">
                <a:solidFill>
                  <a:schemeClr val="tx1"/>
                </a:solidFill>
                <a:latin typeface="Arial" charset="0"/>
                <a:ea typeface="Geneva" charset="0"/>
              </a:defRPr>
            </a:lvl3pPr>
            <a:lvl4pPr marL="1575802" indent="-225114" defTabSz="942667" eaLnBrk="0" hangingPunct="0">
              <a:defRPr sz="1600">
                <a:solidFill>
                  <a:schemeClr val="tx1"/>
                </a:solidFill>
                <a:latin typeface="Arial" charset="0"/>
                <a:ea typeface="Geneva" charset="0"/>
              </a:defRPr>
            </a:lvl4pPr>
            <a:lvl5pPr marL="2026030" indent="-225114" defTabSz="942667" eaLnBrk="0" hangingPunct="0">
              <a:defRPr sz="1600">
                <a:solidFill>
                  <a:schemeClr val="tx1"/>
                </a:solidFill>
                <a:latin typeface="Arial" charset="0"/>
                <a:ea typeface="Geneva" charset="0"/>
              </a:defRPr>
            </a:lvl5pPr>
            <a:lvl6pPr marL="2476260" indent="-225114" defTabSz="942667" eaLnBrk="0" fontAlgn="base" hangingPunct="0">
              <a:spcBef>
                <a:spcPct val="0"/>
              </a:spcBef>
              <a:spcAft>
                <a:spcPct val="0"/>
              </a:spcAft>
              <a:defRPr sz="1600">
                <a:solidFill>
                  <a:schemeClr val="tx1"/>
                </a:solidFill>
                <a:latin typeface="Arial" charset="0"/>
                <a:ea typeface="Geneva" charset="0"/>
              </a:defRPr>
            </a:lvl6pPr>
            <a:lvl7pPr marL="2926488" indent="-225114" defTabSz="942667" eaLnBrk="0" fontAlgn="base" hangingPunct="0">
              <a:spcBef>
                <a:spcPct val="0"/>
              </a:spcBef>
              <a:spcAft>
                <a:spcPct val="0"/>
              </a:spcAft>
              <a:defRPr sz="1600">
                <a:solidFill>
                  <a:schemeClr val="tx1"/>
                </a:solidFill>
                <a:latin typeface="Arial" charset="0"/>
                <a:ea typeface="Geneva" charset="0"/>
              </a:defRPr>
            </a:lvl7pPr>
            <a:lvl8pPr marL="3376718" indent="-225114" defTabSz="942667" eaLnBrk="0" fontAlgn="base" hangingPunct="0">
              <a:spcBef>
                <a:spcPct val="0"/>
              </a:spcBef>
              <a:spcAft>
                <a:spcPct val="0"/>
              </a:spcAft>
              <a:defRPr sz="1600">
                <a:solidFill>
                  <a:schemeClr val="tx1"/>
                </a:solidFill>
                <a:latin typeface="Arial" charset="0"/>
                <a:ea typeface="Geneva" charset="0"/>
              </a:defRPr>
            </a:lvl8pPr>
            <a:lvl9pPr marL="3826946" indent="-225114" defTabSz="942667" eaLnBrk="0" fontAlgn="base" hangingPunct="0">
              <a:spcBef>
                <a:spcPct val="0"/>
              </a:spcBef>
              <a:spcAft>
                <a:spcPct val="0"/>
              </a:spcAft>
              <a:defRPr sz="1600">
                <a:solidFill>
                  <a:schemeClr val="tx1"/>
                </a:solidFill>
                <a:latin typeface="Arial" charset="0"/>
                <a:ea typeface="Geneva" charset="0"/>
              </a:defRPr>
            </a:lvl9pPr>
          </a:lstStyle>
          <a:p>
            <a:pPr eaLnBrk="1" hangingPunct="1">
              <a:defRPr/>
            </a:pPr>
            <a:r>
              <a:rPr lang="en-US" sz="1300" dirty="0">
                <a:solidFill>
                  <a:prstClr val="black"/>
                </a:solidFill>
                <a:latin typeface="Times New Roman" charset="0"/>
              </a:rPr>
              <a:t>SEM_INV_0914</a:t>
            </a:r>
          </a:p>
        </p:txBody>
      </p:sp>
      <p:sp>
        <p:nvSpPr>
          <p:cNvPr id="88068" name="Rectangle 1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667" eaLnBrk="0" hangingPunct="0">
              <a:defRPr sz="1600">
                <a:solidFill>
                  <a:schemeClr val="tx1"/>
                </a:solidFill>
                <a:latin typeface="Arial" pitchFamily="34" charset="0"/>
                <a:ea typeface="Geneva" pitchFamily="124" charset="-128"/>
              </a:defRPr>
            </a:lvl1pPr>
            <a:lvl2pPr marL="731622" indent="-281394" defTabSz="942667" eaLnBrk="0" hangingPunct="0">
              <a:defRPr sz="1600">
                <a:solidFill>
                  <a:schemeClr val="tx1"/>
                </a:solidFill>
                <a:latin typeface="Arial" pitchFamily="34" charset="0"/>
                <a:ea typeface="Geneva" pitchFamily="124" charset="-128"/>
              </a:defRPr>
            </a:lvl2pPr>
            <a:lvl3pPr marL="1125572" indent="-225114" defTabSz="942667" eaLnBrk="0" hangingPunct="0">
              <a:defRPr sz="1600">
                <a:solidFill>
                  <a:schemeClr val="tx1"/>
                </a:solidFill>
                <a:latin typeface="Arial" pitchFamily="34" charset="0"/>
                <a:ea typeface="Geneva" pitchFamily="124" charset="-128"/>
              </a:defRPr>
            </a:lvl3pPr>
            <a:lvl4pPr marL="1575802" indent="-225114" defTabSz="942667" eaLnBrk="0" hangingPunct="0">
              <a:defRPr sz="1600">
                <a:solidFill>
                  <a:schemeClr val="tx1"/>
                </a:solidFill>
                <a:latin typeface="Arial" pitchFamily="34" charset="0"/>
                <a:ea typeface="Geneva" pitchFamily="124" charset="-128"/>
              </a:defRPr>
            </a:lvl4pPr>
            <a:lvl5pPr marL="2026030" indent="-225114" defTabSz="942667" eaLnBrk="0" hangingPunct="0">
              <a:defRPr sz="1600">
                <a:solidFill>
                  <a:schemeClr val="tx1"/>
                </a:solidFill>
                <a:latin typeface="Arial" pitchFamily="34" charset="0"/>
                <a:ea typeface="Geneva" pitchFamily="124" charset="-128"/>
              </a:defRPr>
            </a:lvl5pPr>
            <a:lvl6pPr marL="2476260" indent="-225114" defTabSz="942667" eaLnBrk="0" fontAlgn="base" hangingPunct="0">
              <a:spcBef>
                <a:spcPct val="0"/>
              </a:spcBef>
              <a:spcAft>
                <a:spcPct val="0"/>
              </a:spcAft>
              <a:defRPr sz="1600">
                <a:solidFill>
                  <a:schemeClr val="tx1"/>
                </a:solidFill>
                <a:latin typeface="Arial" pitchFamily="34" charset="0"/>
                <a:ea typeface="Geneva" pitchFamily="124" charset="-128"/>
              </a:defRPr>
            </a:lvl6pPr>
            <a:lvl7pPr marL="292648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7pPr>
            <a:lvl8pPr marL="3376718" indent="-225114" defTabSz="942667" eaLnBrk="0" fontAlgn="base" hangingPunct="0">
              <a:spcBef>
                <a:spcPct val="0"/>
              </a:spcBef>
              <a:spcAft>
                <a:spcPct val="0"/>
              </a:spcAft>
              <a:defRPr sz="1600">
                <a:solidFill>
                  <a:schemeClr val="tx1"/>
                </a:solidFill>
                <a:latin typeface="Arial" pitchFamily="34" charset="0"/>
                <a:ea typeface="Geneva" pitchFamily="124" charset="-128"/>
              </a:defRPr>
            </a:lvl8pPr>
            <a:lvl9pPr marL="3826946" indent="-225114" defTabSz="942667" eaLnBrk="0" fontAlgn="base" hangingPunct="0">
              <a:spcBef>
                <a:spcPct val="0"/>
              </a:spcBef>
              <a:spcAft>
                <a:spcPct val="0"/>
              </a:spcAft>
              <a:defRPr sz="1600">
                <a:solidFill>
                  <a:schemeClr val="tx1"/>
                </a:solidFill>
                <a:latin typeface="Arial" pitchFamily="34" charset="0"/>
                <a:ea typeface="Geneva" pitchFamily="124" charset="-128"/>
              </a:defRPr>
            </a:lvl9pPr>
          </a:lstStyle>
          <a:p>
            <a:pPr eaLnBrk="1" hangingPunct="1">
              <a:defRPr/>
            </a:pPr>
            <a:fld id="{42317D71-0504-4B1D-8905-E7D446DA7BD7}" type="slidenum">
              <a:rPr lang="en-US" sz="1300">
                <a:solidFill>
                  <a:prstClr val="black"/>
                </a:solidFill>
                <a:latin typeface="Times New Roman" pitchFamily="18" charset="0"/>
              </a:rPr>
              <a:pPr eaLnBrk="1" hangingPunct="1">
                <a:defRPr/>
              </a:pPr>
              <a:t>35</a:t>
            </a:fld>
            <a:endParaRPr lang="en-US" sz="1300">
              <a:solidFill>
                <a:prstClr val="black"/>
              </a:solidFill>
              <a:latin typeface="Times New Roman" pitchFamily="18" charset="0"/>
            </a:endParaRPr>
          </a:p>
        </p:txBody>
      </p:sp>
      <p:sp>
        <p:nvSpPr>
          <p:cNvPr id="88069" name="Rectangle 4"/>
          <p:cNvSpPr>
            <a:spLocks noGrp="1" noRot="1" noChangeAspect="1" noChangeArrowheads="1" noTextEdit="1"/>
          </p:cNvSpPr>
          <p:nvPr>
            <p:ph type="sldImg"/>
          </p:nvPr>
        </p:nvSpPr>
        <p:spPr>
          <a:ln/>
        </p:spPr>
      </p:sp>
      <p:sp>
        <p:nvSpPr>
          <p:cNvPr id="88070" name="Rectangle 5"/>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smtClean="0">
                <a:ea typeface="Geneva" pitchFamily="124" charset="-128"/>
              </a:rPr>
              <a:t>[MAIN IDEA: Discuss how dollar-cost averaging works in an example.]</a:t>
            </a:r>
          </a:p>
          <a:p>
            <a:pPr eaLnBrk="1" hangingPunct="1">
              <a:defRPr/>
            </a:pPr>
            <a:endParaRPr lang="en-US" b="1" dirty="0" smtClean="0">
              <a:ea typeface="Geneva" pitchFamily="124" charset="-128"/>
            </a:endParaRPr>
          </a:p>
          <a:p>
            <a:pPr marL="114121" lvl="1" indent="-112558">
              <a:buFontTx/>
              <a:buChar char="•"/>
              <a:defRPr/>
            </a:pPr>
            <a:r>
              <a:rPr lang="en-US" dirty="0" smtClean="0">
                <a:ea typeface="Geneva" pitchFamily="124" charset="-128"/>
              </a:rPr>
              <a:t>The only certainty about investing is that stock and bond prices will fluctuate—day to day, month to month, year to year. Dollar-cost averaging helps because your money always buys fewer shares when markets are up and more shares when they’</a:t>
            </a:r>
            <a:r>
              <a:rPr lang="en-US" altLang="ja-JP" dirty="0" smtClean="0">
                <a:ea typeface="Geneva" pitchFamily="124" charset="-128"/>
              </a:rPr>
              <a:t>re down.</a:t>
            </a:r>
          </a:p>
          <a:p>
            <a:pPr marL="114121" lvl="1" indent="-112558">
              <a:buFontTx/>
              <a:buChar char="•"/>
              <a:defRPr/>
            </a:pPr>
            <a:endParaRPr lang="en-US" dirty="0" smtClean="0">
              <a:ea typeface="Geneva" pitchFamily="124" charset="-128"/>
            </a:endParaRPr>
          </a:p>
          <a:p>
            <a:pPr marL="114121" lvl="1" indent="-112558">
              <a:buFontTx/>
              <a:buChar char="•"/>
              <a:defRPr/>
            </a:pPr>
            <a:r>
              <a:rPr lang="en-US" dirty="0" smtClean="0">
                <a:ea typeface="Geneva" pitchFamily="124" charset="-128"/>
              </a:rPr>
              <a:t>Let’</a:t>
            </a:r>
            <a:r>
              <a:rPr lang="en-US" altLang="ja-JP" dirty="0" smtClean="0">
                <a:ea typeface="Geneva" pitchFamily="124" charset="-128"/>
              </a:rPr>
              <a:t>s say, for example, you’d invested $500 every month for four months during a period of fluctuating prices. As the table illustrates, your average share cost would have been less than the average share price during that period.</a:t>
            </a:r>
          </a:p>
          <a:p>
            <a:pPr marL="114121" lvl="1" indent="-112558">
              <a:buFontTx/>
              <a:buChar char="•"/>
              <a:defRPr/>
            </a:pPr>
            <a:endParaRPr lang="en-US" dirty="0" smtClean="0">
              <a:ea typeface="Geneva" pitchFamily="124" charset="-128"/>
            </a:endParaRPr>
          </a:p>
          <a:p>
            <a:pPr marL="114121" lvl="1" indent="-112558">
              <a:buFontTx/>
              <a:buChar char="•"/>
              <a:defRPr/>
            </a:pPr>
            <a:r>
              <a:rPr lang="en-US" dirty="0" smtClean="0">
                <a:ea typeface="Geneva" pitchFamily="124" charset="-128"/>
              </a:rPr>
              <a:t>So now you are all probably wondering when to start investing. </a:t>
            </a:r>
            <a:br>
              <a:rPr lang="en-US" dirty="0" smtClean="0">
                <a:ea typeface="Geneva" pitchFamily="124" charset="-128"/>
              </a:rPr>
            </a:br>
            <a:r>
              <a:rPr lang="en-US" dirty="0" smtClean="0">
                <a:ea typeface="Geneva" pitchFamily="124" charset="-128"/>
              </a:rPr>
              <a:t>I suggest right now!</a:t>
            </a:r>
          </a:p>
          <a:p>
            <a:pPr eaLnBrk="1" hangingPunct="1">
              <a:defRPr/>
            </a:pPr>
            <a:endParaRPr lang="en-US" dirty="0" smtClean="0">
              <a:ea typeface="Geneva" pitchFamily="124" charset="-128"/>
            </a:endParaRPr>
          </a:p>
          <a:p>
            <a:pPr eaLnBrk="1" hangingPunct="1">
              <a:defRPr/>
            </a:pPr>
            <a:endParaRPr lang="en-US" dirty="0" smtClean="0">
              <a:ea typeface="Geneva" pitchFamily="124" charset="-128"/>
            </a:endParaRPr>
          </a:p>
          <a:p>
            <a:pPr eaLnBrk="1" hangingPunct="1">
              <a:defRPr/>
            </a:pPr>
            <a:endParaRPr lang="en-US" dirty="0" smtClean="0">
              <a:ea typeface="Geneva" pitchFamily="124" charset="-128"/>
            </a:endParaRPr>
          </a:p>
        </p:txBody>
      </p:sp>
    </p:spTree>
    <p:extLst>
      <p:ext uri="{BB962C8B-B14F-4D97-AF65-F5344CB8AC3E}">
        <p14:creationId xmlns:p14="http://schemas.microsoft.com/office/powerpoint/2010/main" val="276967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E0A744-BFA2-4DCD-9C48-FD279A1DE943}"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0A744-BFA2-4DCD-9C48-FD279A1DE943}"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0A744-BFA2-4DCD-9C48-FD279A1DE943}"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
    <p:spTree>
      <p:nvGrpSpPr>
        <p:cNvPr id="1" name=""/>
        <p:cNvGrpSpPr/>
        <p:nvPr/>
      </p:nvGrpSpPr>
      <p:grpSpPr>
        <a:xfrm>
          <a:off x="0" y="0"/>
          <a:ext cx="0" cy="0"/>
          <a:chOff x="0" y="0"/>
          <a:chExt cx="0" cy="0"/>
        </a:xfrm>
      </p:grpSpPr>
      <p:sp>
        <p:nvSpPr>
          <p:cNvPr id="11" name="Slide Number Placeholder 10"/>
          <p:cNvSpPr>
            <a:spLocks noGrp="1"/>
          </p:cNvSpPr>
          <p:nvPr>
            <p:ph type="sldNum" sz="quarter" idx="16"/>
          </p:nvPr>
        </p:nvSpPr>
        <p:spPr>
          <a:xfrm>
            <a:off x="8120489" y="6538160"/>
            <a:ext cx="688658" cy="196099"/>
          </a:xfrm>
        </p:spPr>
        <p:txBody>
          <a:bodyPr/>
          <a:lstStyle/>
          <a:p>
            <a:fld id="{0D558541-60C9-42A2-8392-FF12533A6B7A}" type="slidenum">
              <a:rPr lang="en-US" smtClean="0">
                <a:solidFill>
                  <a:srgbClr val="000000"/>
                </a:solidFill>
              </a:rPr>
              <a:pPr/>
              <a:t>‹#›</a:t>
            </a:fld>
            <a:endParaRPr lang="en-US" dirty="0">
              <a:solidFill>
                <a:srgbClr val="000000"/>
              </a:solidFill>
            </a:endParaRPr>
          </a:p>
        </p:txBody>
      </p:sp>
      <p:sp>
        <p:nvSpPr>
          <p:cNvPr id="7" name="Chart Placeholder 6"/>
          <p:cNvSpPr>
            <a:spLocks noGrp="1"/>
          </p:cNvSpPr>
          <p:nvPr>
            <p:ph type="chart" sz="quarter" idx="18"/>
          </p:nvPr>
        </p:nvSpPr>
        <p:spPr>
          <a:xfrm>
            <a:off x="301752" y="1970088"/>
            <a:ext cx="7442425" cy="3330575"/>
          </a:xfrm>
          <a:prstGeom prst="rect">
            <a:avLst/>
          </a:prstGeom>
        </p:spPr>
        <p:txBody>
          <a:bodyPr lIns="0"/>
          <a:lstStyle/>
          <a:p>
            <a:r>
              <a:rPr lang="en-US" smtClean="0"/>
              <a:t>Click icon to add chart</a:t>
            </a:r>
            <a:endParaRPr lang="en-US" dirty="0"/>
          </a:p>
        </p:txBody>
      </p:sp>
      <p:sp>
        <p:nvSpPr>
          <p:cNvPr id="8" name="Text Placeholder 7"/>
          <p:cNvSpPr>
            <a:spLocks noGrp="1"/>
          </p:cNvSpPr>
          <p:nvPr>
            <p:ph type="body" sz="quarter" idx="20" hasCustomPrompt="1"/>
          </p:nvPr>
        </p:nvSpPr>
        <p:spPr>
          <a:xfrm>
            <a:off x="305562" y="1482090"/>
            <a:ext cx="7230936" cy="276999"/>
          </a:xfrm>
        </p:spPr>
        <p:txBody>
          <a:bodyPr/>
          <a:lstStyle>
            <a:lvl1pPr>
              <a:defRPr baseline="0"/>
            </a:lvl1pPr>
          </a:lstStyle>
          <a:p>
            <a:pPr lvl="0"/>
            <a:r>
              <a:rPr lang="en-US" dirty="0" smtClean="0"/>
              <a:t>Chart Title</a:t>
            </a:r>
          </a:p>
        </p:txBody>
      </p:sp>
      <p:sp>
        <p:nvSpPr>
          <p:cNvPr id="9" name="Title 1"/>
          <p:cNvSpPr>
            <a:spLocks noGrp="1"/>
          </p:cNvSpPr>
          <p:nvPr>
            <p:ph type="title"/>
          </p:nvPr>
        </p:nvSpPr>
        <p:spPr>
          <a:xfrm>
            <a:off x="304241" y="285998"/>
            <a:ext cx="6845860" cy="359073"/>
          </a:xfrm>
        </p:spPr>
        <p:txBody>
          <a:bodyPr lIns="0" tIns="0" rIns="0" bIns="0">
            <a:spAutoFit/>
          </a:bodyPr>
          <a:lstStyle>
            <a:lvl1pPr>
              <a:lnSpc>
                <a:spcPts val="2800"/>
              </a:lnSpc>
              <a:defRPr>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16241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0A744-BFA2-4DCD-9C48-FD279A1DE943}"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DE0A744-BFA2-4DCD-9C48-FD279A1DE943}"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E0A744-BFA2-4DCD-9C48-FD279A1DE943}"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C6D7-DF5A-4F1D-A54B-BDD2CDC0FC5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E0A744-BFA2-4DCD-9C48-FD279A1DE943}" type="datetimeFigureOut">
              <a:rPr lang="en-US" smtClean="0"/>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0A744-BFA2-4DCD-9C48-FD279A1DE943}"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0A744-BFA2-4DCD-9C48-FD279A1DE943}" type="datetimeFigureOut">
              <a:rPr lang="en-US" smtClean="0"/>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DE0A744-BFA2-4DCD-9C48-FD279A1DE943}" type="datetimeFigureOut">
              <a:rPr lang="en-US" smtClean="0"/>
              <a:t>4/4/2016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31BC6D7-DF5A-4F1D-A54B-BDD2CDC0FC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0A744-BFA2-4DCD-9C48-FD279A1DE943}"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C6D7-DF5A-4F1D-A54B-BDD2CDC0FC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DE0A744-BFA2-4DCD-9C48-FD279A1DE943}" type="datetimeFigureOut">
              <a:rPr lang="en-US" smtClean="0"/>
              <a:t>4/4/2016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31BC6D7-DF5A-4F1D-A54B-BDD2CDC0FC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tc.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www.myfdicinsurance.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idzDUmCMw8w"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16672" y="1552814"/>
            <a:ext cx="5648623" cy="1204306"/>
          </a:xfrm>
        </p:spPr>
        <p:txBody>
          <a:bodyPr/>
          <a:lstStyle/>
          <a:p>
            <a:r>
              <a:rPr lang="en-US" sz="4400" dirty="0" smtClean="0"/>
              <a:t>Financial Wellness</a:t>
            </a:r>
            <a:endParaRPr lang="en-US" sz="4400" dirty="0"/>
          </a:p>
        </p:txBody>
      </p:sp>
      <p:sp>
        <p:nvSpPr>
          <p:cNvPr id="3" name="Subtitle 2"/>
          <p:cNvSpPr>
            <a:spLocks noGrp="1"/>
          </p:cNvSpPr>
          <p:nvPr>
            <p:ph type="subTitle" idx="1"/>
          </p:nvPr>
        </p:nvSpPr>
        <p:spPr>
          <a:xfrm rot="19140000">
            <a:off x="1443168" y="2181565"/>
            <a:ext cx="6511131" cy="1491109"/>
          </a:xfrm>
        </p:spPr>
        <p:txBody>
          <a:bodyPr>
            <a:noAutofit/>
          </a:bodyPr>
          <a:lstStyle/>
          <a:p>
            <a:r>
              <a:rPr lang="en-US" sz="2400" dirty="0" smtClean="0"/>
              <a:t>March  2016</a:t>
            </a:r>
          </a:p>
          <a:p>
            <a:endParaRPr lang="en-US" sz="2400" dirty="0" smtClean="0"/>
          </a:p>
          <a:p>
            <a:r>
              <a:rPr lang="en-US" sz="2400" dirty="0" smtClean="0"/>
              <a:t>Oregon School Employees Wellness Conference</a:t>
            </a:r>
            <a:endParaRPr lang="en-US" sz="2400" dirty="0"/>
          </a:p>
        </p:txBody>
      </p:sp>
    </p:spTree>
    <p:extLst>
      <p:ext uri="{BB962C8B-B14F-4D97-AF65-F5344CB8AC3E}">
        <p14:creationId xmlns:p14="http://schemas.microsoft.com/office/powerpoint/2010/main" val="1251936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365760"/>
            <a:ext cx="7520940" cy="4434840"/>
          </a:xfrm>
        </p:spPr>
        <p:txBody>
          <a:bodyPr/>
          <a:lstStyle/>
          <a:p>
            <a:pPr algn="ctr"/>
            <a:r>
              <a:rPr lang="en-US" sz="3600" dirty="0" smtClean="0"/>
              <a:t>First, you must Understand what you have and what it costs you</a:t>
            </a:r>
            <a:br>
              <a:rPr lang="en-US" sz="3600" dirty="0" smtClean="0"/>
            </a:br>
            <a:r>
              <a:rPr lang="en-US" dirty="0"/>
              <a:t/>
            </a:r>
            <a:br>
              <a:rPr lang="en-US" dirty="0"/>
            </a:br>
            <a:r>
              <a:rPr lang="en-US" dirty="0" smtClean="0"/>
              <a:t>read the fine print</a:t>
            </a:r>
            <a:br>
              <a:rPr lang="en-US" dirty="0" smtClean="0"/>
            </a:br>
            <a:r>
              <a:rPr lang="en-US" dirty="0" smtClean="0"/>
              <a:t>check your statements</a:t>
            </a:r>
            <a:br>
              <a:rPr lang="en-US" dirty="0" smtClean="0"/>
            </a:br>
            <a:r>
              <a:rPr lang="en-US" dirty="0" smtClean="0"/>
              <a:t>note how you use your credit</a:t>
            </a:r>
            <a:br>
              <a:rPr lang="en-US" dirty="0" smtClean="0"/>
            </a:br>
            <a:r>
              <a:rPr lang="en-US" dirty="0" smtClean="0"/>
              <a:t>shop and compare what is available</a:t>
            </a:r>
            <a:br>
              <a:rPr lang="en-US" dirty="0" smtClean="0"/>
            </a:br>
            <a:endParaRPr lang="en-US" dirty="0"/>
          </a:p>
        </p:txBody>
      </p:sp>
    </p:spTree>
    <p:extLst>
      <p:ext uri="{BB962C8B-B14F-4D97-AF65-F5344CB8AC3E}">
        <p14:creationId xmlns:p14="http://schemas.microsoft.com/office/powerpoint/2010/main" val="317310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365760"/>
            <a:ext cx="7520940" cy="4434840"/>
          </a:xfrm>
        </p:spPr>
        <p:txBody>
          <a:bodyPr/>
          <a:lstStyle/>
          <a:p>
            <a:pPr algn="ctr"/>
            <a:r>
              <a:rPr lang="en-US" sz="3600" dirty="0" smtClean="0"/>
              <a:t>Next, Be Smart with the credit  you already have</a:t>
            </a:r>
            <a:br>
              <a:rPr lang="en-US" sz="3600" dirty="0" smtClean="0"/>
            </a:br>
            <a:r>
              <a:rPr lang="en-US" sz="3600" dirty="0"/>
              <a:t/>
            </a:r>
            <a:br>
              <a:rPr lang="en-US" sz="3600" dirty="0"/>
            </a:br>
            <a:r>
              <a:rPr lang="en-US" dirty="0" smtClean="0"/>
              <a:t>pay the bill on time</a:t>
            </a:r>
            <a:br>
              <a:rPr lang="en-US" dirty="0" smtClean="0"/>
            </a:br>
            <a:r>
              <a:rPr lang="en-US" dirty="0" smtClean="0"/>
              <a:t>Don’t run up the balance</a:t>
            </a:r>
            <a:br>
              <a:rPr lang="en-US" dirty="0" smtClean="0"/>
            </a:br>
            <a:r>
              <a:rPr lang="en-US" dirty="0" smtClean="0"/>
              <a:t>Don’t get additional cards for “freebies”</a:t>
            </a:r>
            <a:br>
              <a:rPr lang="en-US" dirty="0" smtClean="0"/>
            </a:br>
            <a:r>
              <a:rPr lang="en-US" dirty="0" smtClean="0"/>
              <a:t>keep an eye on your credit report and Credit score </a:t>
            </a:r>
            <a:endParaRPr lang="en-US" dirty="0"/>
          </a:p>
        </p:txBody>
      </p:sp>
    </p:spTree>
    <p:extLst>
      <p:ext uri="{BB962C8B-B14F-4D97-AF65-F5344CB8AC3E}">
        <p14:creationId xmlns:p14="http://schemas.microsoft.com/office/powerpoint/2010/main" val="72508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65760"/>
            <a:ext cx="8991600" cy="853440"/>
          </a:xfrm>
        </p:spPr>
        <p:txBody>
          <a:bodyPr/>
          <a:lstStyle/>
          <a:p>
            <a:r>
              <a:rPr lang="en-US" dirty="0" smtClean="0"/>
              <a:t>Credit score…what Is it?</a:t>
            </a:r>
            <a:endParaRPr lang="en-US" dirty="0"/>
          </a:p>
        </p:txBody>
      </p:sp>
      <p:sp>
        <p:nvSpPr>
          <p:cNvPr id="9" name="Content Placeholder 8"/>
          <p:cNvSpPr>
            <a:spLocks noGrp="1"/>
          </p:cNvSpPr>
          <p:nvPr>
            <p:ph idx="1"/>
          </p:nvPr>
        </p:nvSpPr>
        <p:spPr>
          <a:xfrm>
            <a:off x="152400" y="1524000"/>
            <a:ext cx="8610600" cy="3579849"/>
          </a:xfrm>
        </p:spPr>
        <p:txBody>
          <a:bodyPr>
            <a:normAutofit/>
          </a:bodyPr>
          <a:lstStyle/>
          <a:p>
            <a:r>
              <a:rPr lang="en-US" sz="2400" dirty="0" smtClean="0"/>
              <a:t>Numerical number that reflects how risky you are as a borrower</a:t>
            </a:r>
          </a:p>
          <a:p>
            <a:r>
              <a:rPr lang="en-US" sz="2400" dirty="0" smtClean="0"/>
              <a:t>FICO Score is the  most widely used score</a:t>
            </a:r>
          </a:p>
          <a:p>
            <a:r>
              <a:rPr lang="en-US" sz="2400" dirty="0" smtClean="0"/>
              <a:t>Long before you need credit, get your score as high as possible</a:t>
            </a:r>
          </a:p>
          <a:p>
            <a:r>
              <a:rPr lang="en-US" sz="2400" dirty="0" smtClean="0"/>
              <a:t>Credit Scores generally range from 300-850</a:t>
            </a:r>
          </a:p>
          <a:p>
            <a:r>
              <a:rPr lang="en-US" sz="2400" dirty="0" smtClean="0"/>
              <a:t>Most folks score in the 600’s and 700’s</a:t>
            </a:r>
          </a:p>
          <a:p>
            <a:r>
              <a:rPr lang="en-US" sz="2400" dirty="0" smtClean="0"/>
              <a:t>Most lenders consider anything above 750 a very good score</a:t>
            </a:r>
          </a:p>
          <a:p>
            <a:endParaRPr lang="en-US" dirty="0" smtClean="0"/>
          </a:p>
          <a:p>
            <a:endParaRPr lang="en-US" dirty="0"/>
          </a:p>
        </p:txBody>
      </p:sp>
    </p:spTree>
    <p:extLst>
      <p:ext uri="{BB962C8B-B14F-4D97-AF65-F5344CB8AC3E}">
        <p14:creationId xmlns:p14="http://schemas.microsoft.com/office/powerpoint/2010/main" val="210766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Score…How is it used?</a:t>
            </a:r>
            <a:endParaRPr lang="en-US" dirty="0"/>
          </a:p>
        </p:txBody>
      </p:sp>
      <p:sp>
        <p:nvSpPr>
          <p:cNvPr id="3" name="Content Placeholder 2"/>
          <p:cNvSpPr>
            <a:spLocks noGrp="1"/>
          </p:cNvSpPr>
          <p:nvPr>
            <p:ph idx="1"/>
          </p:nvPr>
        </p:nvSpPr>
        <p:spPr>
          <a:xfrm>
            <a:off x="762000" y="1295400"/>
            <a:ext cx="7848600" cy="3579849"/>
          </a:xfrm>
        </p:spPr>
        <p:txBody>
          <a:bodyPr/>
          <a:lstStyle/>
          <a:p>
            <a:r>
              <a:rPr lang="en-US" sz="2400" dirty="0" smtClean="0"/>
              <a:t>Used to determine your credit worthiness</a:t>
            </a:r>
          </a:p>
          <a:p>
            <a:r>
              <a:rPr lang="en-US" sz="2400" dirty="0" smtClean="0"/>
              <a:t>Helps determine what credit will cost you</a:t>
            </a:r>
          </a:p>
          <a:p>
            <a:r>
              <a:rPr lang="en-US" sz="2400" dirty="0" smtClean="0"/>
              <a:t>Affects auto </a:t>
            </a:r>
            <a:r>
              <a:rPr lang="en-US" sz="2400" dirty="0"/>
              <a:t>i</a:t>
            </a:r>
            <a:r>
              <a:rPr lang="en-US" sz="2400" dirty="0" smtClean="0"/>
              <a:t>nsurance </a:t>
            </a:r>
            <a:r>
              <a:rPr lang="en-US" sz="2400" dirty="0"/>
              <a:t>p</a:t>
            </a:r>
            <a:r>
              <a:rPr lang="en-US" sz="2400" dirty="0" smtClean="0"/>
              <a:t>remiums</a:t>
            </a:r>
          </a:p>
          <a:p>
            <a:r>
              <a:rPr lang="en-US" sz="2400" dirty="0" smtClean="0"/>
              <a:t>Looked at as part of many job applications and promotions</a:t>
            </a:r>
          </a:p>
          <a:p>
            <a:r>
              <a:rPr lang="en-US" sz="2400" dirty="0" smtClean="0"/>
              <a:t>Rental agreements</a:t>
            </a:r>
            <a:r>
              <a:rPr lang="en-US" sz="2400" dirty="0"/>
              <a:t> </a:t>
            </a:r>
            <a:r>
              <a:rPr lang="en-US" sz="2400" dirty="0" smtClean="0"/>
              <a:t>and contracts terms</a:t>
            </a:r>
          </a:p>
          <a:p>
            <a:endParaRPr lang="en-US" dirty="0"/>
          </a:p>
        </p:txBody>
      </p:sp>
    </p:spTree>
    <p:extLst>
      <p:ext uri="{BB962C8B-B14F-4D97-AF65-F5344CB8AC3E}">
        <p14:creationId xmlns:p14="http://schemas.microsoft.com/office/powerpoint/2010/main" val="281454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score…how is it calculated?</a:t>
            </a:r>
            <a:endParaRPr lang="en-US" dirty="0"/>
          </a:p>
        </p:txBody>
      </p:sp>
      <p:sp>
        <p:nvSpPr>
          <p:cNvPr id="3" name="Content Placeholder 2"/>
          <p:cNvSpPr>
            <a:spLocks noGrp="1"/>
          </p:cNvSpPr>
          <p:nvPr>
            <p:ph idx="1"/>
          </p:nvPr>
        </p:nvSpPr>
        <p:spPr>
          <a:xfrm>
            <a:off x="304800" y="1100628"/>
            <a:ext cx="8610600" cy="5757372"/>
          </a:xfrm>
        </p:spPr>
        <p:txBody>
          <a:bodyPr>
            <a:normAutofit fontScale="92500" lnSpcReduction="10000"/>
          </a:bodyPr>
          <a:lstStyle/>
          <a:p>
            <a:r>
              <a:rPr lang="en-US" dirty="0"/>
              <a:t>	</a:t>
            </a:r>
            <a:r>
              <a:rPr lang="en-US" sz="2200" dirty="0"/>
              <a:t>Payment History – </a:t>
            </a:r>
            <a:r>
              <a:rPr lang="en-US" sz="2200" b="0" dirty="0"/>
              <a:t>the first thing any lender would want to know is whether you have paid past credit accounts on time. This is also one of the most important factors in a credit score.</a:t>
            </a:r>
          </a:p>
          <a:p>
            <a:r>
              <a:rPr lang="en-US" sz="2200" dirty="0"/>
              <a:t>	Amounts Owed – </a:t>
            </a:r>
            <a:r>
              <a:rPr lang="en-US" sz="2200" b="0" dirty="0"/>
              <a:t>owing a great deal of money on many accounts can indicate that a person is overextended, and is more likely to make some payments late or not at all.</a:t>
            </a:r>
          </a:p>
          <a:p>
            <a:r>
              <a:rPr lang="en-US" sz="2200" dirty="0"/>
              <a:t>	Length of Credit History – </a:t>
            </a:r>
            <a:r>
              <a:rPr lang="en-US" sz="2200" b="0" dirty="0"/>
              <a:t>in general, a longer credit history will increase your score.</a:t>
            </a:r>
          </a:p>
          <a:p>
            <a:r>
              <a:rPr lang="en-US" sz="2200" dirty="0"/>
              <a:t>	New Credit – </a:t>
            </a:r>
            <a:r>
              <a:rPr lang="en-US" sz="2200" b="0" dirty="0"/>
              <a:t>is more debt, or the ability to obtain more debt, being taken on?</a:t>
            </a:r>
          </a:p>
          <a:p>
            <a:r>
              <a:rPr lang="en-US" sz="2200" dirty="0"/>
              <a:t>	Credit in Use – </a:t>
            </a:r>
            <a:r>
              <a:rPr lang="en-US" sz="2200" b="0" dirty="0"/>
              <a:t>what is the mix of credit cards, retail accounts, installment loans, finance company accounts and mortgage loans</a:t>
            </a:r>
            <a:r>
              <a:rPr lang="en-US" sz="2200" b="0" dirty="0" smtClean="0"/>
              <a:t>.</a:t>
            </a:r>
          </a:p>
          <a:p>
            <a:endParaRPr lang="en-US" sz="2200" dirty="0"/>
          </a:p>
          <a:p>
            <a:endParaRPr lang="en-US" sz="2200" dirty="0" smtClean="0"/>
          </a:p>
          <a:p>
            <a:endParaRPr lang="en-US" sz="2200" dirty="0"/>
          </a:p>
          <a:p>
            <a:pPr algn="ctr"/>
            <a:r>
              <a:rPr lang="en-US" sz="2200" dirty="0"/>
              <a:t>The median FICO score is </a:t>
            </a:r>
            <a:r>
              <a:rPr lang="en-US" sz="2200" dirty="0" smtClean="0"/>
              <a:t>723 average is 623  </a:t>
            </a:r>
            <a:r>
              <a:rPr lang="en-US" sz="2200" dirty="0"/>
              <a:t>(</a:t>
            </a:r>
            <a:r>
              <a:rPr lang="en-US" sz="2200" dirty="0" smtClean="0"/>
              <a:t>2/15; </a:t>
            </a:r>
            <a:r>
              <a:rPr lang="en-US" sz="2200" dirty="0"/>
              <a:t>FICO Labs).</a:t>
            </a:r>
          </a:p>
          <a:p>
            <a:pPr algn="ctr"/>
            <a:r>
              <a:rPr lang="en-US" sz="2200" dirty="0"/>
              <a:t> </a:t>
            </a:r>
          </a:p>
          <a:p>
            <a:endParaRPr lang="en-US" sz="2200" dirty="0"/>
          </a:p>
          <a:p>
            <a:endParaRPr lang="en-US" dirty="0"/>
          </a:p>
        </p:txBody>
      </p:sp>
    </p:spTree>
    <p:extLst>
      <p:ext uri="{BB962C8B-B14F-4D97-AF65-F5344CB8AC3E}">
        <p14:creationId xmlns:p14="http://schemas.microsoft.com/office/powerpoint/2010/main" val="3452397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20940" cy="548640"/>
          </a:xfrm>
        </p:spPr>
        <p:txBody>
          <a:bodyPr/>
          <a:lstStyle/>
          <a:p>
            <a:r>
              <a:rPr lang="en-US" dirty="0" smtClean="0"/>
              <a:t>Borrowing Wisely requires a good  Credit Score</a:t>
            </a:r>
            <a:endParaRPr lang="en-US" dirty="0"/>
          </a:p>
        </p:txBody>
      </p:sp>
      <p:sp>
        <p:nvSpPr>
          <p:cNvPr id="3" name="Content Placeholder 2"/>
          <p:cNvSpPr>
            <a:spLocks noGrp="1"/>
          </p:cNvSpPr>
          <p:nvPr>
            <p:ph idx="1"/>
          </p:nvPr>
        </p:nvSpPr>
        <p:spPr>
          <a:xfrm>
            <a:off x="762000" y="1524000"/>
            <a:ext cx="7520940" cy="4267200"/>
          </a:xfrm>
        </p:spPr>
        <p:txBody>
          <a:bodyPr>
            <a:normAutofit/>
          </a:bodyPr>
          <a:lstStyle/>
          <a:p>
            <a:r>
              <a:rPr lang="en-US" sz="2400" dirty="0" smtClean="0"/>
              <a:t>Get copies of </a:t>
            </a:r>
            <a:r>
              <a:rPr lang="en-US" sz="2400" dirty="0"/>
              <a:t>y</a:t>
            </a:r>
            <a:r>
              <a:rPr lang="en-US" sz="2400" dirty="0" smtClean="0"/>
              <a:t>our </a:t>
            </a:r>
            <a:r>
              <a:rPr lang="en-US" sz="2400" dirty="0"/>
              <a:t>c</a:t>
            </a:r>
            <a:r>
              <a:rPr lang="en-US" sz="2400" dirty="0" smtClean="0"/>
              <a:t>redit reports</a:t>
            </a:r>
          </a:p>
          <a:p>
            <a:r>
              <a:rPr lang="en-US" sz="2000" dirty="0"/>
              <a:t>	</a:t>
            </a:r>
            <a:r>
              <a:rPr lang="en-US" sz="2000" dirty="0" smtClean="0">
                <a:hlinkClick r:id="rId2"/>
              </a:rPr>
              <a:t>www.annualcreditreport.com</a:t>
            </a:r>
            <a:endParaRPr lang="en-US" sz="2000" dirty="0" smtClean="0"/>
          </a:p>
          <a:p>
            <a:r>
              <a:rPr lang="en-US" sz="2000" dirty="0"/>
              <a:t>	</a:t>
            </a:r>
            <a:r>
              <a:rPr lang="en-US" sz="2000" dirty="0" smtClean="0"/>
              <a:t>free once every 12 months, 3 different credit bureaus </a:t>
            </a:r>
          </a:p>
          <a:p>
            <a:r>
              <a:rPr lang="en-US" sz="2000" dirty="0"/>
              <a:t>	</a:t>
            </a:r>
            <a:r>
              <a:rPr lang="en-US" sz="2000" dirty="0" smtClean="0"/>
              <a:t>Experian, TransUnion, Equifax</a:t>
            </a:r>
          </a:p>
          <a:p>
            <a:endParaRPr lang="en-US" sz="2000" dirty="0" smtClean="0"/>
          </a:p>
          <a:p>
            <a:r>
              <a:rPr lang="en-US" sz="2400" dirty="0" smtClean="0"/>
              <a:t>Check to </a:t>
            </a:r>
            <a:r>
              <a:rPr lang="en-US" sz="2400" dirty="0"/>
              <a:t>m</a:t>
            </a:r>
            <a:r>
              <a:rPr lang="en-US" sz="2400" dirty="0" smtClean="0"/>
              <a:t>ake certain all information is correct</a:t>
            </a:r>
          </a:p>
          <a:p>
            <a:endParaRPr lang="en-US" sz="2400" dirty="0" smtClean="0"/>
          </a:p>
          <a:p>
            <a:r>
              <a:rPr lang="en-US" sz="2400" dirty="0" smtClean="0"/>
              <a:t>Pay your bills on time</a:t>
            </a:r>
          </a:p>
          <a:p>
            <a:r>
              <a:rPr lang="en-US" sz="2400" dirty="0"/>
              <a:t>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834524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your credit score</a:t>
            </a:r>
            <a:endParaRPr lang="en-US" dirty="0"/>
          </a:p>
        </p:txBody>
      </p:sp>
      <p:sp>
        <p:nvSpPr>
          <p:cNvPr id="3" name="Content Placeholder 2"/>
          <p:cNvSpPr>
            <a:spLocks noGrp="1"/>
          </p:cNvSpPr>
          <p:nvPr>
            <p:ph idx="1"/>
          </p:nvPr>
        </p:nvSpPr>
        <p:spPr/>
        <p:txBody>
          <a:bodyPr/>
          <a:lstStyle/>
          <a:p>
            <a:pPr lvl="0"/>
            <a:r>
              <a:rPr lang="en-US" sz="2400" dirty="0">
                <a:solidFill>
                  <a:srgbClr val="000000"/>
                </a:solidFill>
              </a:rPr>
              <a:t>Understand how your credit score is determined</a:t>
            </a:r>
          </a:p>
          <a:p>
            <a:pPr lvl="0"/>
            <a:r>
              <a:rPr lang="en-US" sz="2200" dirty="0">
                <a:solidFill>
                  <a:srgbClr val="000000"/>
                </a:solidFill>
              </a:rPr>
              <a:t>	do you pay on time?</a:t>
            </a:r>
          </a:p>
          <a:p>
            <a:pPr lvl="0"/>
            <a:r>
              <a:rPr lang="en-US" sz="2200" dirty="0">
                <a:solidFill>
                  <a:srgbClr val="000000"/>
                </a:solidFill>
              </a:rPr>
              <a:t>	what is your outstanding debt</a:t>
            </a:r>
          </a:p>
          <a:p>
            <a:pPr lvl="0"/>
            <a:r>
              <a:rPr lang="en-US" sz="2200" dirty="0">
                <a:solidFill>
                  <a:srgbClr val="000000"/>
                </a:solidFill>
              </a:rPr>
              <a:t>	how long is your history?</a:t>
            </a:r>
          </a:p>
          <a:p>
            <a:pPr lvl="0"/>
            <a:r>
              <a:rPr lang="en-US" sz="2200" dirty="0">
                <a:solidFill>
                  <a:srgbClr val="000000"/>
                </a:solidFill>
              </a:rPr>
              <a:t>	how many and what type of accounts do you have?</a:t>
            </a:r>
          </a:p>
          <a:p>
            <a:pPr lvl="0"/>
            <a:r>
              <a:rPr lang="en-US" sz="2200" dirty="0">
                <a:solidFill>
                  <a:srgbClr val="000000"/>
                </a:solidFill>
              </a:rPr>
              <a:t>	have you applied for new credit </a:t>
            </a:r>
            <a:r>
              <a:rPr lang="en-US" sz="2200" dirty="0" smtClean="0">
                <a:solidFill>
                  <a:srgbClr val="000000"/>
                </a:solidFill>
              </a:rPr>
              <a:t>recently</a:t>
            </a:r>
          </a:p>
          <a:p>
            <a:pPr lvl="0"/>
            <a:endParaRPr lang="en-US" sz="2200" dirty="0">
              <a:solidFill>
                <a:srgbClr val="000000"/>
              </a:solidFill>
            </a:endParaRPr>
          </a:p>
          <a:p>
            <a:pPr lvl="0"/>
            <a:r>
              <a:rPr lang="en-US" sz="2200" dirty="0" smtClean="0">
                <a:solidFill>
                  <a:srgbClr val="000000"/>
                </a:solidFill>
              </a:rPr>
              <a:t>Beware of credit-repair scams  </a:t>
            </a:r>
            <a:r>
              <a:rPr lang="en-US" sz="2200" dirty="0" smtClean="0">
                <a:solidFill>
                  <a:srgbClr val="000000"/>
                </a:solidFill>
                <a:hlinkClick r:id="rId2"/>
              </a:rPr>
              <a:t>www.ftc.gov</a:t>
            </a:r>
            <a:r>
              <a:rPr lang="en-US" sz="2200" dirty="0" smtClean="0">
                <a:solidFill>
                  <a:srgbClr val="000000"/>
                </a:solidFill>
              </a:rPr>
              <a:t>    </a:t>
            </a:r>
            <a:endParaRPr lang="en-US" sz="2200" dirty="0">
              <a:solidFill>
                <a:srgbClr val="000000"/>
              </a:solidFill>
            </a:endParaRPr>
          </a:p>
          <a:p>
            <a:endParaRPr lang="en-US" dirty="0"/>
          </a:p>
        </p:txBody>
      </p:sp>
    </p:spTree>
    <p:extLst>
      <p:ext uri="{BB962C8B-B14F-4D97-AF65-F5344CB8AC3E}">
        <p14:creationId xmlns:p14="http://schemas.microsoft.com/office/powerpoint/2010/main" val="991625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Your Score will help you:</a:t>
            </a:r>
            <a:endParaRPr lang="en-US" dirty="0"/>
          </a:p>
        </p:txBody>
      </p:sp>
      <p:sp>
        <p:nvSpPr>
          <p:cNvPr id="3" name="Content Placeholder 2"/>
          <p:cNvSpPr>
            <a:spLocks noGrp="1"/>
          </p:cNvSpPr>
          <p:nvPr>
            <p:ph idx="1"/>
          </p:nvPr>
        </p:nvSpPr>
        <p:spPr/>
        <p:txBody>
          <a:bodyPr/>
          <a:lstStyle/>
          <a:p>
            <a:r>
              <a:rPr lang="en-US" sz="2400" dirty="0" smtClean="0"/>
              <a:t>Lower your interest rates</a:t>
            </a:r>
          </a:p>
          <a:p>
            <a:r>
              <a:rPr lang="en-US" sz="2400" dirty="0" smtClean="0"/>
              <a:t>Speed up credit approvals i.e. car loans, refinances, pre-approval for home mortgages</a:t>
            </a:r>
          </a:p>
          <a:p>
            <a:r>
              <a:rPr lang="en-US" sz="2400" dirty="0" smtClean="0"/>
              <a:t>Reduce deposits required by utilities and landlords</a:t>
            </a:r>
          </a:p>
          <a:p>
            <a:r>
              <a:rPr lang="en-US" sz="2400" dirty="0" smtClean="0"/>
              <a:t>Get approved for apartment rental</a:t>
            </a:r>
          </a:p>
          <a:p>
            <a:r>
              <a:rPr lang="en-US" sz="2400" dirty="0" smtClean="0"/>
              <a:t>Get better credit card offers</a:t>
            </a:r>
          </a:p>
          <a:p>
            <a:endParaRPr lang="en-US" dirty="0"/>
          </a:p>
        </p:txBody>
      </p:sp>
    </p:spTree>
    <p:extLst>
      <p:ext uri="{BB962C8B-B14F-4D97-AF65-F5344CB8AC3E}">
        <p14:creationId xmlns:p14="http://schemas.microsoft.com/office/powerpoint/2010/main" val="183073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79905" y="1652759"/>
            <a:ext cx="5445766" cy="1089427"/>
          </a:xfrm>
        </p:spPr>
        <p:txBody>
          <a:bodyPr/>
          <a:lstStyle/>
          <a:p>
            <a:r>
              <a:rPr lang="en-US" sz="3200" dirty="0" smtClean="0"/>
              <a:t>Protecting Against fraud</a:t>
            </a:r>
            <a:endParaRPr lang="en-US" sz="3200" dirty="0"/>
          </a:p>
        </p:txBody>
      </p:sp>
      <p:sp>
        <p:nvSpPr>
          <p:cNvPr id="3" name="Content Placeholder 2"/>
          <p:cNvSpPr>
            <a:spLocks noGrp="1"/>
          </p:cNvSpPr>
          <p:nvPr>
            <p:ph idx="1"/>
          </p:nvPr>
        </p:nvSpPr>
        <p:spPr>
          <a:xfrm>
            <a:off x="4724400" y="3124200"/>
            <a:ext cx="3807779" cy="3324687"/>
          </a:xfrm>
        </p:spPr>
        <p:txBody>
          <a:bodyPr>
            <a:normAutofit/>
          </a:bodyPr>
          <a:lstStyle/>
          <a:p>
            <a:r>
              <a:rPr lang="en-US" dirty="0" smtClean="0"/>
              <a:t>If it sounds too good to be true…it is.</a:t>
            </a:r>
            <a:endParaRPr lang="en-US" dirty="0"/>
          </a:p>
        </p:txBody>
      </p:sp>
      <p:sp>
        <p:nvSpPr>
          <p:cNvPr id="4" name="Text Placeholder 3"/>
          <p:cNvSpPr>
            <a:spLocks noGrp="1"/>
          </p:cNvSpPr>
          <p:nvPr>
            <p:ph type="body" sz="half" idx="2"/>
          </p:nvPr>
        </p:nvSpPr>
        <p:spPr/>
        <p:txBody>
          <a:bodyPr>
            <a:normAutofit/>
          </a:bodyPr>
          <a:lstStyle/>
          <a:p>
            <a:r>
              <a:rPr lang="en-US" sz="2000" dirty="0" smtClean="0"/>
              <a:t>Slow Economy = Quick Scams</a:t>
            </a:r>
            <a:endParaRPr lang="en-US" sz="2000" dirty="0"/>
          </a:p>
        </p:txBody>
      </p:sp>
    </p:spTree>
    <p:extLst>
      <p:ext uri="{BB962C8B-B14F-4D97-AF65-F5344CB8AC3E}">
        <p14:creationId xmlns:p14="http://schemas.microsoft.com/office/powerpoint/2010/main" val="3481629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365760"/>
            <a:ext cx="7520940" cy="929640"/>
          </a:xfrm>
        </p:spPr>
        <p:txBody>
          <a:bodyPr/>
          <a:lstStyle/>
          <a:p>
            <a:r>
              <a:rPr lang="en-US" sz="3200" dirty="0" smtClean="0"/>
              <a:t>Common Schemes</a:t>
            </a:r>
            <a:endParaRPr lang="en-US" sz="3200" dirty="0"/>
          </a:p>
        </p:txBody>
      </p:sp>
      <p:sp>
        <p:nvSpPr>
          <p:cNvPr id="6" name="Content Placeholder 5"/>
          <p:cNvSpPr>
            <a:spLocks noGrp="1"/>
          </p:cNvSpPr>
          <p:nvPr>
            <p:ph idx="1"/>
          </p:nvPr>
        </p:nvSpPr>
        <p:spPr>
          <a:xfrm>
            <a:off x="762000" y="1447800"/>
            <a:ext cx="7520940" cy="3962400"/>
          </a:xfrm>
        </p:spPr>
        <p:txBody>
          <a:bodyPr>
            <a:normAutofit/>
          </a:bodyPr>
          <a:lstStyle/>
          <a:p>
            <a:r>
              <a:rPr lang="en-US" sz="2400" dirty="0" smtClean="0"/>
              <a:t>Mortgage Rescue Schemes</a:t>
            </a:r>
          </a:p>
          <a:p>
            <a:r>
              <a:rPr lang="en-US" sz="2400" dirty="0" smtClean="0"/>
              <a:t>Any Loan “guarantee” with large upfront fees</a:t>
            </a:r>
          </a:p>
          <a:p>
            <a:r>
              <a:rPr lang="en-US" sz="2400" dirty="0" smtClean="0"/>
              <a:t>Work at Home Schemes</a:t>
            </a:r>
          </a:p>
          <a:p>
            <a:r>
              <a:rPr lang="en-US" sz="2400" dirty="0"/>
              <a:t>	</a:t>
            </a:r>
            <a:r>
              <a:rPr lang="en-US" sz="2400" dirty="0" smtClean="0"/>
              <a:t>“</a:t>
            </a:r>
            <a:r>
              <a:rPr lang="en-US" sz="2000" dirty="0" smtClean="0"/>
              <a:t>employer” steals your SS #, bank account numbers, etc.</a:t>
            </a:r>
          </a:p>
          <a:p>
            <a:r>
              <a:rPr lang="en-US" sz="2400" dirty="0" smtClean="0"/>
              <a:t>Mystery Shopper Scams</a:t>
            </a:r>
          </a:p>
          <a:p>
            <a:r>
              <a:rPr lang="en-US" sz="2400" dirty="0"/>
              <a:t>	</a:t>
            </a:r>
            <a:r>
              <a:rPr lang="en-US" sz="2000" dirty="0" smtClean="0"/>
              <a:t>usually involves wire transfers of deposited “bogus” checks</a:t>
            </a:r>
          </a:p>
        </p:txBody>
      </p:sp>
    </p:spTree>
    <p:extLst>
      <p:ext uri="{BB962C8B-B14F-4D97-AF65-F5344CB8AC3E}">
        <p14:creationId xmlns:p14="http://schemas.microsoft.com/office/powerpoint/2010/main" val="687998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Financial wellness?</a:t>
            </a:r>
            <a:endParaRPr lang="en-US" dirty="0"/>
          </a:p>
        </p:txBody>
      </p:sp>
      <p:sp>
        <p:nvSpPr>
          <p:cNvPr id="3" name="Content Placeholder 2"/>
          <p:cNvSpPr>
            <a:spLocks noGrp="1"/>
          </p:cNvSpPr>
          <p:nvPr>
            <p:ph idx="1"/>
          </p:nvPr>
        </p:nvSpPr>
        <p:spPr>
          <a:xfrm>
            <a:off x="304800" y="1100628"/>
            <a:ext cx="8610600" cy="5071572"/>
          </a:xfrm>
        </p:spPr>
        <p:txBody>
          <a:bodyPr>
            <a:normAutofit/>
          </a:bodyPr>
          <a:lstStyle/>
          <a:p>
            <a:r>
              <a:rPr lang="en-US" sz="1800" dirty="0" smtClean="0"/>
              <a:t>70% say money is their number 1 stressor for the last 6 years</a:t>
            </a:r>
          </a:p>
          <a:p>
            <a:r>
              <a:rPr lang="en-US" sz="1800" dirty="0" smtClean="0"/>
              <a:t>On average we spend 3 hours a week at work worrying about our personal finances</a:t>
            </a:r>
          </a:p>
          <a:p>
            <a:r>
              <a:rPr lang="en-US" sz="1800" dirty="0" smtClean="0"/>
              <a:t>One in five employees admitted to skipping work to deal with financial matters</a:t>
            </a:r>
          </a:p>
          <a:p>
            <a:r>
              <a:rPr lang="en-US" sz="1800" dirty="0" smtClean="0"/>
              <a:t>Financial stress WILL impact your overall health, health care costs go up: headaches, severe depression, digestive tract issues, anxiety</a:t>
            </a:r>
          </a:p>
          <a:p>
            <a:r>
              <a:rPr lang="en-US" sz="1800" dirty="0" smtClean="0"/>
              <a:t>Worries over financial matters has a huge impact on employee productivity</a:t>
            </a:r>
          </a:p>
          <a:p>
            <a:r>
              <a:rPr lang="en-US" sz="1800" dirty="0" smtClean="0"/>
              <a:t>The workplace is where  you make many financial decisions</a:t>
            </a:r>
          </a:p>
          <a:p>
            <a:r>
              <a:rPr lang="en-US" sz="1800" dirty="0" smtClean="0"/>
              <a:t>Employee engagement, “going the extra mile” goes up</a:t>
            </a:r>
          </a:p>
          <a:p>
            <a:r>
              <a:rPr lang="en-US" sz="1800" dirty="0" smtClean="0"/>
              <a:t>Protects other high cost employee benefits</a:t>
            </a:r>
          </a:p>
          <a:p>
            <a:r>
              <a:rPr lang="en-US" sz="1800" dirty="0" smtClean="0"/>
              <a:t>Employer becomes a place where folks want to work, lowers turnover rates and attracts highly qualified employees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9206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Scams and schemes</a:t>
            </a:r>
            <a:endParaRPr lang="en-US" sz="3200" dirty="0"/>
          </a:p>
        </p:txBody>
      </p:sp>
      <p:sp>
        <p:nvSpPr>
          <p:cNvPr id="3" name="Content Placeholder 2"/>
          <p:cNvSpPr>
            <a:spLocks noGrp="1"/>
          </p:cNvSpPr>
          <p:nvPr>
            <p:ph idx="1"/>
          </p:nvPr>
        </p:nvSpPr>
        <p:spPr>
          <a:xfrm>
            <a:off x="838200" y="1295400"/>
            <a:ext cx="7520940" cy="3579849"/>
          </a:xfrm>
        </p:spPr>
        <p:txBody>
          <a:bodyPr/>
          <a:lstStyle/>
          <a:p>
            <a:r>
              <a:rPr lang="en-US" sz="2400" dirty="0"/>
              <a:t>Fraudulent E-mails, calls from Financial Institutions</a:t>
            </a:r>
          </a:p>
          <a:p>
            <a:pPr algn="ctr"/>
            <a:r>
              <a:rPr lang="en-US" sz="2400" dirty="0"/>
              <a:t>	</a:t>
            </a:r>
            <a:r>
              <a:rPr lang="en-US" sz="2400" i="1" dirty="0"/>
              <a:t>BANKS DO NOT </a:t>
            </a:r>
            <a:r>
              <a:rPr lang="en-US" sz="2400" i="1" dirty="0" smtClean="0"/>
              <a:t>CALL or EMAIL </a:t>
            </a:r>
            <a:r>
              <a:rPr lang="en-US" sz="2400" i="1" dirty="0"/>
              <a:t>YOU TO CONFIRM ACCOUNT NUMBERS OR PASSWORDS </a:t>
            </a:r>
          </a:p>
          <a:p>
            <a:endParaRPr lang="en-US" dirty="0"/>
          </a:p>
          <a:p>
            <a:r>
              <a:rPr lang="en-US" sz="2400" dirty="0" smtClean="0"/>
              <a:t>Higher than normal interest rate offers on money market and CD accounts</a:t>
            </a:r>
          </a:p>
          <a:p>
            <a:endParaRPr lang="en-US" sz="2400" dirty="0"/>
          </a:p>
          <a:p>
            <a:r>
              <a:rPr lang="en-US" sz="2400" dirty="0" smtClean="0"/>
              <a:t>IRS impersonators calling  you because you owe taxes</a:t>
            </a:r>
            <a:endParaRPr lang="en-US" sz="2400" dirty="0"/>
          </a:p>
        </p:txBody>
      </p:sp>
    </p:spTree>
    <p:extLst>
      <p:ext uri="{BB962C8B-B14F-4D97-AF65-F5344CB8AC3E}">
        <p14:creationId xmlns:p14="http://schemas.microsoft.com/office/powerpoint/2010/main" val="2979403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yourself from rip-offs</a:t>
            </a:r>
            <a:endParaRPr lang="en-US" dirty="0"/>
          </a:p>
        </p:txBody>
      </p:sp>
      <p:sp>
        <p:nvSpPr>
          <p:cNvPr id="3" name="Content Placeholder 2"/>
          <p:cNvSpPr>
            <a:spLocks noGrp="1"/>
          </p:cNvSpPr>
          <p:nvPr>
            <p:ph idx="1"/>
          </p:nvPr>
        </p:nvSpPr>
        <p:spPr>
          <a:xfrm>
            <a:off x="838200" y="1447800"/>
            <a:ext cx="7520940" cy="3579849"/>
          </a:xfrm>
        </p:spPr>
        <p:txBody>
          <a:bodyPr>
            <a:normAutofit fontScale="92500" lnSpcReduction="10000"/>
          </a:bodyPr>
          <a:lstStyle/>
          <a:p>
            <a:r>
              <a:rPr lang="en-US" sz="2200" dirty="0" smtClean="0"/>
              <a:t>Be wary of requests for “updated” info…don’t share any personal information</a:t>
            </a:r>
          </a:p>
          <a:p>
            <a:r>
              <a:rPr lang="en-US" sz="2200" dirty="0"/>
              <a:t>	</a:t>
            </a:r>
            <a:r>
              <a:rPr lang="en-US" sz="1900" dirty="0" smtClean="0"/>
              <a:t>create strong passwords, use alternatives to social security numbers</a:t>
            </a:r>
          </a:p>
          <a:p>
            <a:endParaRPr lang="en-US" sz="2200" dirty="0" smtClean="0"/>
          </a:p>
          <a:p>
            <a:r>
              <a:rPr lang="en-US" sz="2200" dirty="0" smtClean="0"/>
              <a:t>Be skeptical of any offer that requires upfront fees </a:t>
            </a:r>
          </a:p>
          <a:p>
            <a:endParaRPr lang="en-US" sz="2200" dirty="0" smtClean="0"/>
          </a:p>
          <a:p>
            <a:r>
              <a:rPr lang="en-US" sz="2200" dirty="0" smtClean="0"/>
              <a:t>Thoroughly research organizations that offer jobs, loans or deposits</a:t>
            </a:r>
          </a:p>
          <a:p>
            <a:endParaRPr lang="en-US" sz="2200" dirty="0" smtClean="0"/>
          </a:p>
          <a:p>
            <a:r>
              <a:rPr lang="en-US" sz="2200" dirty="0" smtClean="0"/>
              <a:t>Assume if the offer sounds unrealistic (especially if it is unsolicited and unfamiliar) …it is</a:t>
            </a:r>
          </a:p>
          <a:p>
            <a:endParaRPr lang="en-US" dirty="0"/>
          </a:p>
        </p:txBody>
      </p:sp>
    </p:spTree>
    <p:extLst>
      <p:ext uri="{BB962C8B-B14F-4D97-AF65-F5344CB8AC3E}">
        <p14:creationId xmlns:p14="http://schemas.microsoft.com/office/powerpoint/2010/main" val="115016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Identity Theft &amp; Fraud…</a:t>
            </a:r>
            <a:br>
              <a:rPr lang="en-US" sz="3200" dirty="0" smtClean="0"/>
            </a:br>
            <a:r>
              <a:rPr lang="en-US" sz="3200" dirty="0"/>
              <a:t>	</a:t>
            </a:r>
            <a:r>
              <a:rPr lang="en-US" sz="3200" dirty="0" smtClean="0"/>
              <a:t>	don’t be an easy target</a:t>
            </a:r>
            <a:endParaRPr lang="en-US" sz="3200" dirty="0"/>
          </a:p>
        </p:txBody>
      </p:sp>
      <p:sp>
        <p:nvSpPr>
          <p:cNvPr id="3" name="Content Placeholder 2"/>
          <p:cNvSpPr>
            <a:spLocks noGrp="1"/>
          </p:cNvSpPr>
          <p:nvPr>
            <p:ph idx="1"/>
          </p:nvPr>
        </p:nvSpPr>
        <p:spPr>
          <a:xfrm>
            <a:off x="152400" y="1447800"/>
            <a:ext cx="8763000" cy="3733800"/>
          </a:xfrm>
        </p:spPr>
        <p:txBody>
          <a:bodyPr>
            <a:normAutofit fontScale="77500" lnSpcReduction="20000"/>
          </a:bodyPr>
          <a:lstStyle/>
          <a:p>
            <a:r>
              <a:rPr lang="en-US" sz="2300" dirty="0" smtClean="0"/>
              <a:t>Protect Your Personal Information</a:t>
            </a:r>
          </a:p>
          <a:p>
            <a:r>
              <a:rPr lang="en-US" sz="2300" dirty="0"/>
              <a:t>	b</a:t>
            </a:r>
            <a:r>
              <a:rPr lang="en-US" sz="2300" dirty="0" smtClean="0"/>
              <a:t>anks do not call  or email you asking for your personal information</a:t>
            </a:r>
          </a:p>
          <a:p>
            <a:endParaRPr lang="en-US" sz="2300" dirty="0" smtClean="0"/>
          </a:p>
          <a:p>
            <a:r>
              <a:rPr lang="en-US" sz="2300" dirty="0" smtClean="0"/>
              <a:t>Don’t Carry unnecessary information on you</a:t>
            </a:r>
          </a:p>
          <a:p>
            <a:r>
              <a:rPr lang="en-US" sz="2300" dirty="0"/>
              <a:t>	</a:t>
            </a:r>
            <a:r>
              <a:rPr lang="en-US" sz="2300" dirty="0" smtClean="0"/>
              <a:t>clean out your purse/wallet</a:t>
            </a:r>
          </a:p>
          <a:p>
            <a:endParaRPr lang="en-US" sz="2300" dirty="0" smtClean="0"/>
          </a:p>
          <a:p>
            <a:r>
              <a:rPr lang="en-US" sz="2300" dirty="0" smtClean="0"/>
              <a:t>Safeguard documents and other information in you home</a:t>
            </a:r>
          </a:p>
          <a:p>
            <a:endParaRPr lang="en-US" sz="2300" dirty="0" smtClean="0"/>
          </a:p>
          <a:p>
            <a:r>
              <a:rPr lang="en-US" sz="2300" dirty="0" smtClean="0"/>
              <a:t>Know what’s missing from your mail box</a:t>
            </a:r>
          </a:p>
          <a:p>
            <a:endParaRPr lang="en-US" sz="2300" dirty="0" smtClean="0"/>
          </a:p>
          <a:p>
            <a:r>
              <a:rPr lang="en-US" sz="2300" dirty="0" smtClean="0"/>
              <a:t>Shred all mail with relevant information, statements, offers, etc.</a:t>
            </a:r>
          </a:p>
          <a:p>
            <a:endParaRPr lang="en-US" dirty="0" smtClean="0"/>
          </a:p>
          <a:p>
            <a:endParaRPr lang="en-US" dirty="0"/>
          </a:p>
        </p:txBody>
      </p:sp>
    </p:spTree>
    <p:extLst>
      <p:ext uri="{BB962C8B-B14F-4D97-AF65-F5344CB8AC3E}">
        <p14:creationId xmlns:p14="http://schemas.microsoft.com/office/powerpoint/2010/main" val="251771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20940" cy="990600"/>
          </a:xfrm>
        </p:spPr>
        <p:txBody>
          <a:bodyPr/>
          <a:lstStyle/>
          <a:p>
            <a:r>
              <a:rPr lang="en-US" dirty="0" smtClean="0"/>
              <a:t>Current Retail Issues</a:t>
            </a:r>
            <a:br>
              <a:rPr lang="en-US" dirty="0" smtClean="0"/>
            </a:br>
            <a:r>
              <a:rPr lang="en-US" dirty="0" smtClean="0"/>
              <a:t> (</a:t>
            </a:r>
            <a:r>
              <a:rPr lang="en-US" sz="2000" dirty="0" smtClean="0"/>
              <a:t>target, Neiman Marcus, Michael's, and whoever is next) </a:t>
            </a:r>
            <a:endParaRPr lang="en-US" sz="2000" dirty="0"/>
          </a:p>
        </p:txBody>
      </p:sp>
      <p:sp>
        <p:nvSpPr>
          <p:cNvPr id="3" name="Content Placeholder 2"/>
          <p:cNvSpPr>
            <a:spLocks noGrp="1"/>
          </p:cNvSpPr>
          <p:nvPr>
            <p:ph idx="1"/>
          </p:nvPr>
        </p:nvSpPr>
        <p:spPr>
          <a:xfrm>
            <a:off x="533400" y="1600200"/>
            <a:ext cx="8305800" cy="3581400"/>
          </a:xfrm>
        </p:spPr>
        <p:txBody>
          <a:bodyPr>
            <a:normAutofit lnSpcReduction="10000"/>
          </a:bodyPr>
          <a:lstStyle/>
          <a:p>
            <a:r>
              <a:rPr lang="en-US" sz="2400" dirty="0" smtClean="0"/>
              <a:t>Monitor Your Accounts</a:t>
            </a:r>
          </a:p>
          <a:p>
            <a:r>
              <a:rPr lang="en-US" sz="2400" dirty="0" smtClean="0"/>
              <a:t>Sign-up for Alerts</a:t>
            </a:r>
          </a:p>
          <a:p>
            <a:r>
              <a:rPr lang="en-US" sz="2400" dirty="0" smtClean="0"/>
              <a:t>Get New Cards</a:t>
            </a:r>
          </a:p>
          <a:p>
            <a:r>
              <a:rPr lang="en-US" sz="2400" dirty="0" smtClean="0"/>
              <a:t>Change Account Numbers</a:t>
            </a:r>
          </a:p>
          <a:p>
            <a:r>
              <a:rPr lang="en-US" sz="2400" dirty="0" smtClean="0"/>
              <a:t>Change Passwords</a:t>
            </a:r>
          </a:p>
          <a:p>
            <a:r>
              <a:rPr lang="en-US" sz="2400" dirty="0" smtClean="0"/>
              <a:t>Don’t Share Personal Information</a:t>
            </a:r>
          </a:p>
          <a:p>
            <a:r>
              <a:rPr lang="en-US" sz="2400" dirty="0" smtClean="0"/>
              <a:t>Get Your Free Credit Reports</a:t>
            </a:r>
          </a:p>
          <a:p>
            <a:r>
              <a:rPr lang="en-US" sz="2400" dirty="0" smtClean="0"/>
              <a:t>Consider ID Theft Insurance</a:t>
            </a:r>
            <a:endParaRPr lang="en-US" sz="2400" dirty="0"/>
          </a:p>
        </p:txBody>
      </p:sp>
    </p:spTree>
    <p:extLst>
      <p:ext uri="{BB962C8B-B14F-4D97-AF65-F5344CB8AC3E}">
        <p14:creationId xmlns:p14="http://schemas.microsoft.com/office/powerpoint/2010/main" val="943428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Saving More</a:t>
            </a:r>
            <a:endParaRPr lang="en-US" sz="4000" dirty="0"/>
          </a:p>
        </p:txBody>
      </p:sp>
      <p:sp>
        <p:nvSpPr>
          <p:cNvPr id="3" name="Content Placeholder 2"/>
          <p:cNvSpPr>
            <a:spLocks noGrp="1"/>
          </p:cNvSpPr>
          <p:nvPr>
            <p:ph idx="1"/>
          </p:nvPr>
        </p:nvSpPr>
        <p:spPr>
          <a:xfrm>
            <a:off x="4724400" y="2971800"/>
            <a:ext cx="3807779" cy="3324687"/>
          </a:xfrm>
        </p:spPr>
        <p:txBody>
          <a:bodyPr/>
          <a:lstStyle/>
          <a:p>
            <a:r>
              <a:rPr lang="en-US" dirty="0" smtClean="0"/>
              <a:t>You work hard for your money so make your money work harder for YOU !</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14651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365760"/>
            <a:ext cx="7520940" cy="853440"/>
          </a:xfrm>
        </p:spPr>
        <p:txBody>
          <a:bodyPr/>
          <a:lstStyle/>
          <a:p>
            <a:r>
              <a:rPr lang="en-US" sz="3200" dirty="0" smtClean="0"/>
              <a:t>#1  Create Your Emergency Fund</a:t>
            </a:r>
            <a:endParaRPr lang="en-US" sz="3200" dirty="0"/>
          </a:p>
        </p:txBody>
      </p:sp>
      <p:sp>
        <p:nvSpPr>
          <p:cNvPr id="6" name="Content Placeholder 5"/>
          <p:cNvSpPr>
            <a:spLocks noGrp="1"/>
          </p:cNvSpPr>
          <p:nvPr>
            <p:ph idx="1"/>
          </p:nvPr>
        </p:nvSpPr>
        <p:spPr>
          <a:xfrm>
            <a:off x="914400" y="1524000"/>
            <a:ext cx="7520940" cy="3579849"/>
          </a:xfrm>
        </p:spPr>
        <p:txBody>
          <a:bodyPr>
            <a:normAutofit/>
          </a:bodyPr>
          <a:lstStyle/>
          <a:p>
            <a:r>
              <a:rPr lang="en-US" sz="2400" dirty="0" smtClean="0"/>
              <a:t>Self Insurance against unforeseen expenses</a:t>
            </a:r>
          </a:p>
          <a:p>
            <a:r>
              <a:rPr lang="en-US" sz="2400" dirty="0" smtClean="0"/>
              <a:t>A minimum of 2-6 months of living expenses, more if employment outlook is uncertain</a:t>
            </a:r>
          </a:p>
          <a:p>
            <a:r>
              <a:rPr lang="en-US" sz="2400" dirty="0" smtClean="0"/>
              <a:t>Keep the $$ in a fairly liquid account i.e. money market, short term CD, interesting bearing bank account</a:t>
            </a:r>
          </a:p>
          <a:p>
            <a:r>
              <a:rPr lang="en-US" sz="2400" dirty="0" smtClean="0"/>
              <a:t>FDIC Insured would be best </a:t>
            </a:r>
          </a:p>
          <a:p>
            <a:r>
              <a:rPr lang="en-US" sz="2400" dirty="0"/>
              <a:t>	</a:t>
            </a:r>
            <a:r>
              <a:rPr lang="en-US" sz="2400" dirty="0" smtClean="0">
                <a:hlinkClick r:id="rId2"/>
              </a:rPr>
              <a:t>www.myFDICinsurance.gov</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987003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on Saving More</a:t>
            </a:r>
            <a:endParaRPr lang="en-US" dirty="0"/>
          </a:p>
        </p:txBody>
      </p:sp>
      <p:sp>
        <p:nvSpPr>
          <p:cNvPr id="3" name="Content Placeholder 2"/>
          <p:cNvSpPr>
            <a:spLocks noGrp="1"/>
          </p:cNvSpPr>
          <p:nvPr>
            <p:ph idx="1"/>
          </p:nvPr>
        </p:nvSpPr>
        <p:spPr>
          <a:xfrm>
            <a:off x="762000" y="1295400"/>
            <a:ext cx="7520940" cy="3852372"/>
          </a:xfrm>
        </p:spPr>
        <p:txBody>
          <a:bodyPr>
            <a:normAutofit fontScale="92500" lnSpcReduction="10000"/>
          </a:bodyPr>
          <a:lstStyle/>
          <a:p>
            <a:r>
              <a:rPr lang="en-US" sz="2400" dirty="0" smtClean="0"/>
              <a:t>Save for Long-Term Goals</a:t>
            </a:r>
          </a:p>
          <a:p>
            <a:r>
              <a:rPr lang="en-US" sz="2000" dirty="0"/>
              <a:t>	</a:t>
            </a:r>
            <a:r>
              <a:rPr lang="en-US" sz="2000" dirty="0" smtClean="0"/>
              <a:t>may have to set those goals first (see goal sheet)</a:t>
            </a:r>
          </a:p>
          <a:p>
            <a:endParaRPr lang="en-US" sz="2000" dirty="0" smtClean="0"/>
          </a:p>
          <a:p>
            <a:r>
              <a:rPr lang="en-US" sz="2400" dirty="0" smtClean="0"/>
              <a:t>Pay Yourself First</a:t>
            </a:r>
          </a:p>
          <a:p>
            <a:r>
              <a:rPr lang="en-US" sz="2000" dirty="0"/>
              <a:t>	</a:t>
            </a:r>
            <a:r>
              <a:rPr lang="en-US" sz="2000" dirty="0" smtClean="0"/>
              <a:t>automatic deposits from your paycheck</a:t>
            </a:r>
          </a:p>
          <a:p>
            <a:endParaRPr lang="en-US" sz="2000" dirty="0" smtClean="0"/>
          </a:p>
          <a:p>
            <a:r>
              <a:rPr lang="en-US" sz="2400" dirty="0" smtClean="0"/>
              <a:t>Start Small</a:t>
            </a:r>
          </a:p>
          <a:p>
            <a:r>
              <a:rPr lang="en-US" sz="2000" dirty="0"/>
              <a:t>	</a:t>
            </a:r>
            <a:r>
              <a:rPr lang="en-US" sz="2000" dirty="0" smtClean="0"/>
              <a:t>“A latte a day” method</a:t>
            </a:r>
          </a:p>
          <a:p>
            <a:r>
              <a:rPr lang="en-US" sz="2000" dirty="0"/>
              <a:t>	</a:t>
            </a:r>
            <a:r>
              <a:rPr lang="en-US" sz="2000" dirty="0" smtClean="0"/>
              <a:t>If you get a raise, save it</a:t>
            </a:r>
          </a:p>
          <a:p>
            <a:r>
              <a:rPr lang="en-US" sz="2000" dirty="0"/>
              <a:t>	</a:t>
            </a:r>
            <a:r>
              <a:rPr lang="en-US" sz="2000" dirty="0" smtClean="0"/>
              <a:t>Use the money you “found” after doing your spending plan</a:t>
            </a:r>
            <a:endParaRPr lang="en-US" sz="2000" dirty="0"/>
          </a:p>
        </p:txBody>
      </p:sp>
    </p:spTree>
    <p:extLst>
      <p:ext uri="{BB962C8B-B14F-4D97-AF65-F5344CB8AC3E}">
        <p14:creationId xmlns:p14="http://schemas.microsoft.com/office/powerpoint/2010/main" val="1104914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Saving…More Tips</a:t>
            </a:r>
            <a:endParaRPr lang="en-US" dirty="0"/>
          </a:p>
        </p:txBody>
      </p:sp>
      <p:sp>
        <p:nvSpPr>
          <p:cNvPr id="3" name="Content Placeholder 2"/>
          <p:cNvSpPr>
            <a:spLocks noGrp="1"/>
          </p:cNvSpPr>
          <p:nvPr>
            <p:ph idx="1"/>
          </p:nvPr>
        </p:nvSpPr>
        <p:spPr/>
        <p:txBody>
          <a:bodyPr>
            <a:noAutofit/>
          </a:bodyPr>
          <a:lstStyle/>
          <a:p>
            <a:r>
              <a:rPr lang="en-US" sz="2400" dirty="0" smtClean="0"/>
              <a:t>Review  and Compare Your Existing Accounts </a:t>
            </a:r>
          </a:p>
          <a:p>
            <a:r>
              <a:rPr lang="en-US" sz="2000" dirty="0"/>
              <a:t>	</a:t>
            </a:r>
            <a:r>
              <a:rPr lang="en-US" sz="2000" dirty="0" smtClean="0"/>
              <a:t>bankrate.com</a:t>
            </a:r>
          </a:p>
          <a:p>
            <a:r>
              <a:rPr lang="en-US" sz="2000" dirty="0"/>
              <a:t>	</a:t>
            </a:r>
            <a:r>
              <a:rPr lang="en-US" sz="2000" dirty="0" smtClean="0"/>
              <a:t>ask questions of your financial institutions and planner</a:t>
            </a:r>
          </a:p>
          <a:p>
            <a:r>
              <a:rPr lang="en-US" sz="2000" dirty="0"/>
              <a:t>	</a:t>
            </a:r>
            <a:r>
              <a:rPr lang="en-US" sz="2000" dirty="0" smtClean="0"/>
              <a:t>understand all fees associated with your accounts</a:t>
            </a:r>
          </a:p>
          <a:p>
            <a:endParaRPr lang="en-US" sz="2000" dirty="0"/>
          </a:p>
          <a:p>
            <a:r>
              <a:rPr lang="en-US" sz="2400" dirty="0" smtClean="0"/>
              <a:t>Turn a Debt Payment into a Deposit</a:t>
            </a:r>
          </a:p>
          <a:p>
            <a:r>
              <a:rPr lang="en-US" sz="2000" dirty="0"/>
              <a:t>	</a:t>
            </a:r>
            <a:r>
              <a:rPr lang="en-US" sz="2000" dirty="0" smtClean="0"/>
              <a:t>“snowball method” works well</a:t>
            </a:r>
          </a:p>
          <a:p>
            <a:endParaRPr lang="en-US" sz="2000" dirty="0"/>
          </a:p>
          <a:p>
            <a:r>
              <a:rPr lang="en-US" sz="2400" dirty="0" smtClean="0"/>
              <a:t>Save, Don’t Spend a Financial Windfall</a:t>
            </a:r>
            <a:endParaRPr lang="en-US" sz="2400" dirty="0"/>
          </a:p>
        </p:txBody>
      </p:sp>
    </p:spTree>
    <p:extLst>
      <p:ext uri="{BB962C8B-B14F-4D97-AF65-F5344CB8AC3E}">
        <p14:creationId xmlns:p14="http://schemas.microsoft.com/office/powerpoint/2010/main" val="388826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Saving </a:t>
            </a:r>
            <a:r>
              <a:rPr lang="en-US" dirty="0" smtClean="0"/>
              <a:t>vs</a:t>
            </a:r>
            <a:r>
              <a:rPr lang="en-US" sz="4800" dirty="0" smtClean="0"/>
              <a:t> Investing</a:t>
            </a:r>
            <a:endParaRPr lang="en-US" sz="4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17540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chart" sz="quarter" idx="18"/>
            <p:extLst>
              <p:ext uri="{D42A27DB-BD31-4B8C-83A1-F6EECF244321}">
                <p14:modId xmlns:p14="http://schemas.microsoft.com/office/powerpoint/2010/main" val="892964400"/>
              </p:ext>
            </p:extLst>
          </p:nvPr>
        </p:nvGraphicFramePr>
        <p:xfrm>
          <a:off x="0" y="2286000"/>
          <a:ext cx="8521795" cy="33305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20"/>
          </p:nvPr>
        </p:nvSpPr>
        <p:spPr>
          <a:xfrm>
            <a:off x="305562" y="1482090"/>
            <a:ext cx="7230936" cy="789960"/>
          </a:xfrm>
        </p:spPr>
        <p:txBody>
          <a:bodyPr>
            <a:normAutofit/>
          </a:bodyPr>
          <a:lstStyle/>
          <a:p>
            <a:r>
              <a:rPr lang="en-US" dirty="0"/>
              <a:t>Growth of a $10,000 Investment in </a:t>
            </a:r>
            <a:r>
              <a:rPr lang="en-US" dirty="0" smtClean="0"/>
              <a:t>Stocks</a:t>
            </a:r>
            <a:r>
              <a:rPr lang="en-US" baseline="30000" dirty="0" smtClean="0"/>
              <a:t>1</a:t>
            </a:r>
          </a:p>
          <a:p>
            <a:r>
              <a:rPr lang="en-US" b="0" dirty="0"/>
              <a:t>50-Year Period Ended December 31, </a:t>
            </a:r>
            <a:r>
              <a:rPr lang="en-US" b="0" dirty="0" smtClean="0"/>
              <a:t>2013</a:t>
            </a:r>
            <a:endParaRPr lang="en-US" b="0" dirty="0"/>
          </a:p>
          <a:p>
            <a:endParaRPr lang="en-US" baseline="30000" dirty="0"/>
          </a:p>
        </p:txBody>
      </p:sp>
      <p:sp>
        <p:nvSpPr>
          <p:cNvPr id="3" name="Title 2"/>
          <p:cNvSpPr>
            <a:spLocks noGrp="1"/>
          </p:cNvSpPr>
          <p:nvPr>
            <p:ph type="title"/>
          </p:nvPr>
        </p:nvSpPr>
        <p:spPr/>
        <p:txBody>
          <a:bodyPr/>
          <a:lstStyle/>
          <a:p>
            <a:r>
              <a:rPr lang="en-US" dirty="0"/>
              <a:t>Why Invest?</a:t>
            </a:r>
          </a:p>
        </p:txBody>
      </p:sp>
      <p:sp>
        <p:nvSpPr>
          <p:cNvPr id="11" name="Rectangle 10"/>
          <p:cNvSpPr/>
          <p:nvPr/>
        </p:nvSpPr>
        <p:spPr>
          <a:xfrm>
            <a:off x="311979" y="6043886"/>
            <a:ext cx="8514056" cy="553998"/>
          </a:xfrm>
          <a:prstGeom prst="rect">
            <a:avLst/>
          </a:prstGeom>
        </p:spPr>
        <p:txBody>
          <a:bodyPr wrap="square" lIns="0" rIns="0" anchor="b" anchorCtr="0">
            <a:spAutoFit/>
          </a:bodyPr>
          <a:lstStyle/>
          <a:p>
            <a:pPr fontAlgn="base">
              <a:spcBef>
                <a:spcPct val="0"/>
              </a:spcBef>
              <a:spcAft>
                <a:spcPct val="0"/>
              </a:spcAft>
              <a:defRPr/>
            </a:pPr>
            <a:r>
              <a:rPr lang="en-US" sz="1000" dirty="0">
                <a:solidFill>
                  <a:srgbClr val="000000"/>
                </a:solidFill>
                <a:latin typeface="Arial Narrow" pitchFamily="34" charset="0"/>
                <a:ea typeface="ＭＳ Ｐゴシック" charset="0"/>
              </a:rPr>
              <a:t>1. Source: © 2014 Morningstar, S&amp;P 500 Index. As of 12/31/13. All rights reserved. The information contained herein: (1) is proprietary to Morningstar and/or its content providers; </a:t>
            </a:r>
            <a:br>
              <a:rPr lang="en-US" sz="1000" dirty="0">
                <a:solidFill>
                  <a:srgbClr val="000000"/>
                </a:solidFill>
                <a:latin typeface="Arial Narrow" pitchFamily="34" charset="0"/>
                <a:ea typeface="ＭＳ Ｐゴシック" charset="0"/>
              </a:rPr>
            </a:br>
            <a:r>
              <a:rPr lang="en-US" sz="1000" dirty="0">
                <a:solidFill>
                  <a:srgbClr val="000000"/>
                </a:solidFill>
                <a:latin typeface="Arial Narrow" pitchFamily="34" charset="0"/>
                <a:ea typeface="ＭＳ Ｐゴシック" charset="0"/>
              </a:rPr>
              <a:t>(2) may not be copied or distributed; and (3) is not warranted to be accurate, complete or timely. Neither Morningstar nor its content providers are responsible for any damages or </a:t>
            </a:r>
            <a:br>
              <a:rPr lang="en-US" sz="1000" dirty="0">
                <a:solidFill>
                  <a:srgbClr val="000000"/>
                </a:solidFill>
                <a:latin typeface="Arial Narrow" pitchFamily="34" charset="0"/>
                <a:ea typeface="ＭＳ Ｐゴシック" charset="0"/>
              </a:rPr>
            </a:br>
            <a:r>
              <a:rPr lang="en-US" sz="1000" dirty="0">
                <a:solidFill>
                  <a:srgbClr val="000000"/>
                </a:solidFill>
                <a:latin typeface="Arial Narrow" pitchFamily="34" charset="0"/>
                <a:ea typeface="ＭＳ Ｐゴシック" charset="0"/>
              </a:rPr>
              <a:t>losses arising from any use of this information. Past performance is no guarantee of future results. Indexes are unmanaged, and one cannot invest directly in an index.</a:t>
            </a:r>
          </a:p>
        </p:txBody>
      </p:sp>
      <p:sp>
        <p:nvSpPr>
          <p:cNvPr id="9" name="Text Placeholder 5"/>
          <p:cNvSpPr txBox="1">
            <a:spLocks/>
          </p:cNvSpPr>
          <p:nvPr/>
        </p:nvSpPr>
        <p:spPr>
          <a:xfrm>
            <a:off x="304240" y="664599"/>
            <a:ext cx="6845860" cy="307777"/>
          </a:xfrm>
          <a:prstGeom prst="rect">
            <a:avLst/>
          </a:prstGeom>
        </p:spPr>
        <p:txBody>
          <a:bodyPr lIns="0" tIns="0" rIns="0" bIns="0" anchor="b" anchorCtr="0">
            <a:noAutofit/>
          </a:bodyPr>
          <a:lstStyle>
            <a:lvl1pPr marL="0" marR="0" indent="0" algn="l" defTabSz="914400" rtl="0" eaLnBrk="1" fontAlgn="auto" latinLnBrk="0" hangingPunct="1">
              <a:lnSpc>
                <a:spcPct val="100000"/>
              </a:lnSpc>
              <a:spcBef>
                <a:spcPts val="0"/>
              </a:spcBef>
              <a:spcAft>
                <a:spcPts val="200"/>
              </a:spcAft>
              <a:buClrTx/>
              <a:buSzTx/>
              <a:buFont typeface="Arial" pitchFamily="34" charset="0"/>
              <a:buNone/>
              <a:tabLst/>
              <a:defRPr lang="en-US" sz="2000" b="0" kern="1200" dirty="0" smtClean="0">
                <a:solidFill>
                  <a:schemeClr val="accent1"/>
                </a:solidFill>
                <a:latin typeface="+mn-lt"/>
                <a:ea typeface="+mn-ea"/>
                <a:cs typeface="+mn-cs"/>
              </a:defRPr>
            </a:lvl1pPr>
            <a:lvl2pPr marL="225425" marR="0" indent="-225425" algn="l" defTabSz="914400" rtl="0" eaLnBrk="1" fontAlgn="auto" latinLnBrk="0" hangingPunct="1">
              <a:lnSpc>
                <a:spcPct val="100000"/>
              </a:lnSpc>
              <a:spcBef>
                <a:spcPts val="0"/>
              </a:spcBef>
              <a:spcAft>
                <a:spcPts val="200"/>
              </a:spcAft>
              <a:buClr>
                <a:schemeClr val="accent1"/>
              </a:buClr>
              <a:buSzPct val="115000"/>
              <a:buFont typeface="Arial" pitchFamily="34" charset="0"/>
              <a:buChar char="•"/>
              <a:tabLst/>
              <a:defRPr sz="1800">
                <a:solidFill>
                  <a:srgbClr val="000000"/>
                </a:solidFill>
                <a:latin typeface="+mn-lt"/>
              </a:defRPr>
            </a:lvl2pPr>
            <a:lvl3pPr marL="463550" marR="0" indent="-238125" algn="l" defTabSz="914400" rtl="0" eaLnBrk="1" fontAlgn="auto" latinLnBrk="0" hangingPunct="1">
              <a:lnSpc>
                <a:spcPct val="100000"/>
              </a:lnSpc>
              <a:spcBef>
                <a:spcPts val="0"/>
              </a:spcBef>
              <a:spcAft>
                <a:spcPts val="200"/>
              </a:spcAft>
              <a:buClrTx/>
              <a:buSzTx/>
              <a:buFont typeface="Arial" pitchFamily="34" charset="0"/>
              <a:buChar char="–"/>
              <a:tabLst/>
              <a:defRPr sz="1800">
                <a:solidFill>
                  <a:srgbClr val="000000"/>
                </a:solidFill>
                <a:latin typeface="+mn-lt"/>
              </a:defRPr>
            </a:lvl3pPr>
            <a:lvl4pPr marL="688975" marR="0" indent="-225425" algn="l" defTabSz="914400" rtl="0" eaLnBrk="1" fontAlgn="base" latinLnBrk="0" hangingPunct="1">
              <a:lnSpc>
                <a:spcPct val="100000"/>
              </a:lnSpc>
              <a:spcBef>
                <a:spcPts val="0"/>
              </a:spcBef>
              <a:spcAft>
                <a:spcPts val="200"/>
              </a:spcAft>
              <a:buClr>
                <a:schemeClr val="accent1"/>
              </a:buClr>
              <a:buSzPct val="115000"/>
              <a:buFont typeface="Arial" pitchFamily="34" charset="0"/>
              <a:buChar char="•"/>
              <a:tabLst/>
              <a:defRPr sz="1800">
                <a:solidFill>
                  <a:schemeClr val="tx1"/>
                </a:solidFill>
                <a:latin typeface="+mn-lt"/>
              </a:defRPr>
            </a:lvl4pPr>
            <a:lvl5pPr marL="914400" indent="-225425" algn="l" rtl="0" eaLnBrk="1" fontAlgn="base" hangingPunct="1">
              <a:lnSpc>
                <a:spcPct val="100000"/>
              </a:lnSpc>
              <a:spcBef>
                <a:spcPts val="0"/>
              </a:spcBef>
              <a:spcAft>
                <a:spcPts val="200"/>
              </a:spcAft>
              <a:buFont typeface="Arial" pitchFamily="34" charset="0"/>
              <a:buChar char="–"/>
              <a:defRPr sz="1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a:solidFill>
                  <a:srgbClr val="005598"/>
                </a:solidFill>
              </a:rPr>
              <a:t>The Power of Compounding</a:t>
            </a:r>
          </a:p>
        </p:txBody>
      </p:sp>
      <p:sp>
        <p:nvSpPr>
          <p:cNvPr id="12" name="Text Box 26"/>
          <p:cNvSpPr txBox="1">
            <a:spLocks noChangeArrowheads="1"/>
          </p:cNvSpPr>
          <p:nvPr/>
        </p:nvSpPr>
        <p:spPr bwMode="gray">
          <a:xfrm>
            <a:off x="7150100" y="2573664"/>
            <a:ext cx="13319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eaLnBrk="1" fontAlgn="base" hangingPunct="1">
              <a:spcBef>
                <a:spcPct val="0"/>
              </a:spcBef>
              <a:spcAft>
                <a:spcPct val="0"/>
              </a:spcAft>
              <a:defRPr/>
            </a:pPr>
            <a:r>
              <a:rPr lang="en-US" sz="1400" b="1" dirty="0" smtClean="0">
                <a:solidFill>
                  <a:srgbClr val="000000"/>
                </a:solidFill>
                <a:latin typeface="Arial Narrow" charset="0"/>
              </a:rPr>
              <a:t>S&amp;P 500 Index</a:t>
            </a:r>
          </a:p>
          <a:p>
            <a:pPr eaLnBrk="1" fontAlgn="base" hangingPunct="1">
              <a:spcBef>
                <a:spcPct val="0"/>
              </a:spcBef>
              <a:spcAft>
                <a:spcPct val="0"/>
              </a:spcAft>
              <a:defRPr/>
            </a:pPr>
            <a:r>
              <a:rPr lang="en-US" sz="1400" dirty="0" smtClean="0">
                <a:solidFill>
                  <a:srgbClr val="000000"/>
                </a:solidFill>
                <a:latin typeface="Arial Narrow" charset="0"/>
              </a:rPr>
              <a:t>$1,155,684</a:t>
            </a:r>
          </a:p>
        </p:txBody>
      </p:sp>
    </p:spTree>
    <p:extLst>
      <p:ext uri="{BB962C8B-B14F-4D97-AF65-F5344CB8AC3E}">
        <p14:creationId xmlns:p14="http://schemas.microsoft.com/office/powerpoint/2010/main" val="2653356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financial wellness look like</a:t>
            </a:r>
            <a:endParaRPr lang="en-US" dirty="0"/>
          </a:p>
        </p:txBody>
      </p:sp>
      <p:sp>
        <p:nvSpPr>
          <p:cNvPr id="3" name="Content Placeholder 2"/>
          <p:cNvSpPr>
            <a:spLocks noGrp="1"/>
          </p:cNvSpPr>
          <p:nvPr>
            <p:ph idx="1"/>
          </p:nvPr>
        </p:nvSpPr>
        <p:spPr>
          <a:xfrm>
            <a:off x="76200" y="1100628"/>
            <a:ext cx="9067800" cy="4690572"/>
          </a:xfrm>
        </p:spPr>
        <p:txBody>
          <a:bodyPr>
            <a:normAutofit/>
          </a:bodyPr>
          <a:lstStyle/>
          <a:p>
            <a:r>
              <a:rPr lang="en-US" sz="1800" dirty="0" smtClean="0"/>
              <a:t>8-10 hours of classroom study</a:t>
            </a:r>
          </a:p>
          <a:p>
            <a:r>
              <a:rPr lang="en-US" sz="1800" dirty="0" smtClean="0"/>
              <a:t>One-on-one counseling sessions with financial advisors</a:t>
            </a:r>
          </a:p>
          <a:p>
            <a:r>
              <a:rPr lang="en-US" sz="1800" dirty="0" smtClean="0"/>
              <a:t>Cohorts of employees joining together to support each other in this effort; peer to peer support</a:t>
            </a:r>
          </a:p>
          <a:p>
            <a:r>
              <a:rPr lang="en-US" sz="1800" dirty="0" smtClean="0"/>
              <a:t>Dealing with the emotional side of money</a:t>
            </a:r>
          </a:p>
          <a:p>
            <a:r>
              <a:rPr lang="en-US" sz="1800" dirty="0" smtClean="0"/>
              <a:t>Providing on-time delivery of assistance and education</a:t>
            </a:r>
          </a:p>
          <a:p>
            <a:r>
              <a:rPr lang="en-US" sz="1800" dirty="0" smtClean="0"/>
              <a:t>Employees feeling like their employer actually cares about them</a:t>
            </a:r>
          </a:p>
          <a:p>
            <a:r>
              <a:rPr lang="en-US" sz="1800" dirty="0" smtClean="0"/>
              <a:t>Family members also encouraged to take part</a:t>
            </a:r>
          </a:p>
          <a:p>
            <a:r>
              <a:rPr lang="en-US" sz="1800" dirty="0" smtClean="0"/>
              <a:t>Lower Income folks most likely to be served the most, but ALL income levels within the organization benefit</a:t>
            </a:r>
          </a:p>
          <a:p>
            <a:r>
              <a:rPr lang="en-US" sz="1800" dirty="0" smtClean="0"/>
              <a:t>Make it a game or challenge them to reach certain goals and offer rewards</a:t>
            </a:r>
          </a:p>
          <a:p>
            <a:endParaRPr lang="en-US" dirty="0"/>
          </a:p>
        </p:txBody>
      </p:sp>
    </p:spTree>
    <p:extLst>
      <p:ext uri="{BB962C8B-B14F-4D97-AF65-F5344CB8AC3E}">
        <p14:creationId xmlns:p14="http://schemas.microsoft.com/office/powerpoint/2010/main" val="1503119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775575" cy="595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324600"/>
            <a:ext cx="8229600" cy="276999"/>
          </a:xfrm>
          <a:prstGeom prst="rect">
            <a:avLst/>
          </a:prstGeom>
          <a:noFill/>
        </p:spPr>
        <p:txBody>
          <a:bodyPr wrap="square" rtlCol="0">
            <a:spAutoFit/>
          </a:bodyPr>
          <a:lstStyle/>
          <a:p>
            <a:pPr algn="ctr"/>
            <a:r>
              <a:rPr lang="en-US" sz="1200" dirty="0">
                <a:solidFill>
                  <a:srgbClr val="2F2B20"/>
                </a:solidFill>
              </a:rPr>
              <a:t>Source: U.S. Bureau of Labor Statistics (CPI-W)(1967 – 2011) </a:t>
            </a:r>
          </a:p>
        </p:txBody>
      </p:sp>
    </p:spTree>
    <p:extLst>
      <p:ext uri="{BB962C8B-B14F-4D97-AF65-F5344CB8AC3E}">
        <p14:creationId xmlns:p14="http://schemas.microsoft.com/office/powerpoint/2010/main" val="4017050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7744"/>
            <a:ext cx="7648801" cy="1159447"/>
          </a:xfrm>
        </p:spPr>
        <p:txBody>
          <a:bodyPr/>
          <a:lstStyle/>
          <a:p>
            <a:r>
              <a:rPr lang="en-US" dirty="0" smtClean="0"/>
              <a:t>Time Horizon</a:t>
            </a:r>
            <a:endParaRPr lang="en-US" dirty="0"/>
          </a:p>
        </p:txBody>
      </p:sp>
      <p:sp>
        <p:nvSpPr>
          <p:cNvPr id="3" name="Content Placeholder 2"/>
          <p:cNvSpPr>
            <a:spLocks noGrp="1"/>
          </p:cNvSpPr>
          <p:nvPr>
            <p:ph idx="1"/>
          </p:nvPr>
        </p:nvSpPr>
        <p:spPr>
          <a:xfrm>
            <a:off x="257175" y="1271394"/>
            <a:ext cx="7648801" cy="5005795"/>
          </a:xfrm>
        </p:spPr>
        <p:txBody>
          <a:bodyPr/>
          <a:lstStyle/>
          <a:p>
            <a:pPr marL="0" indent="0">
              <a:buNone/>
            </a:pPr>
            <a:endParaRPr lang="en-US" dirty="0"/>
          </a:p>
        </p:txBody>
      </p:sp>
      <p:sp>
        <p:nvSpPr>
          <p:cNvPr id="6" name="Rectangle 5"/>
          <p:cNvSpPr>
            <a:spLocks noChangeArrowheads="1"/>
          </p:cNvSpPr>
          <p:nvPr/>
        </p:nvSpPr>
        <p:spPr bwMode="auto">
          <a:xfrm>
            <a:off x="5061810" y="5703694"/>
            <a:ext cx="2653666" cy="12367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eaLnBrk="1" hangingPunct="1">
              <a:spcBef>
                <a:spcPct val="0"/>
              </a:spcBef>
              <a:buFontTx/>
              <a:buNone/>
            </a:pPr>
            <a:endParaRPr lang="en-US" altLang="en-US" sz="1800">
              <a:solidFill>
                <a:prstClr val="black"/>
              </a:solidFill>
            </a:endParaRPr>
          </a:p>
        </p:txBody>
      </p:sp>
      <p:pic>
        <p:nvPicPr>
          <p:cNvPr id="8" name="Picture 25" descr="Investment_Pyramid_3"/>
          <p:cNvPicPr>
            <a:picLocks noChangeAspect="1" noChangeArrowheads="1"/>
          </p:cNvPicPr>
          <p:nvPr/>
        </p:nvPicPr>
        <p:blipFill>
          <a:blip r:embed="rId2">
            <a:extLst>
              <a:ext uri="{28A0092B-C50C-407E-A947-70E740481C1C}">
                <a14:useLocalDpi xmlns:a14="http://schemas.microsoft.com/office/drawing/2010/main" val="0"/>
              </a:ext>
            </a:extLst>
          </a:blip>
          <a:srcRect t="11845" r="10562"/>
          <a:stretch>
            <a:fillRect/>
          </a:stretch>
        </p:blipFill>
        <p:spPr bwMode="auto">
          <a:xfrm>
            <a:off x="692916" y="1850832"/>
            <a:ext cx="6946360" cy="503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6"/>
          <p:cNvSpPr txBox="1">
            <a:spLocks noChangeArrowheads="1"/>
          </p:cNvSpPr>
          <p:nvPr/>
        </p:nvSpPr>
        <p:spPr bwMode="auto">
          <a:xfrm>
            <a:off x="1807398" y="1817494"/>
            <a:ext cx="1717078" cy="7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ctr" eaLnBrk="1" hangingPunct="1">
              <a:spcBef>
                <a:spcPct val="0"/>
              </a:spcBef>
              <a:buFontTx/>
              <a:buNone/>
            </a:pPr>
            <a:r>
              <a:rPr lang="en-US" altLang="en-US" sz="1400" b="1" dirty="0">
                <a:solidFill>
                  <a:srgbClr val="7B2927"/>
                </a:solidFill>
              </a:rPr>
              <a:t>Higher Risk</a:t>
            </a:r>
          </a:p>
          <a:p>
            <a:pPr algn="ctr" eaLnBrk="1" hangingPunct="1">
              <a:spcBef>
                <a:spcPct val="0"/>
              </a:spcBef>
              <a:buFontTx/>
              <a:buNone/>
            </a:pPr>
            <a:r>
              <a:rPr lang="en-US" altLang="en-US" sz="1400" b="1" dirty="0">
                <a:solidFill>
                  <a:srgbClr val="7B2927"/>
                </a:solidFill>
              </a:rPr>
              <a:t>Higher Return Potential</a:t>
            </a:r>
          </a:p>
        </p:txBody>
      </p:sp>
      <p:sp>
        <p:nvSpPr>
          <p:cNvPr id="10" name="Text Box 27"/>
          <p:cNvSpPr txBox="1">
            <a:spLocks noChangeArrowheads="1"/>
          </p:cNvSpPr>
          <p:nvPr/>
        </p:nvSpPr>
        <p:spPr bwMode="auto">
          <a:xfrm>
            <a:off x="134696" y="4821044"/>
            <a:ext cx="1560980" cy="7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ctr" eaLnBrk="1" hangingPunct="1">
              <a:spcBef>
                <a:spcPct val="0"/>
              </a:spcBef>
              <a:buFontTx/>
              <a:buNone/>
            </a:pPr>
            <a:r>
              <a:rPr lang="en-US" altLang="en-US" sz="1400" b="1" dirty="0">
                <a:solidFill>
                  <a:srgbClr val="7B2927"/>
                </a:solidFill>
              </a:rPr>
              <a:t>Lower Risk</a:t>
            </a:r>
          </a:p>
          <a:p>
            <a:pPr algn="ctr" eaLnBrk="1" hangingPunct="1">
              <a:spcBef>
                <a:spcPct val="0"/>
              </a:spcBef>
              <a:buFontTx/>
              <a:buNone/>
            </a:pPr>
            <a:r>
              <a:rPr lang="en-US" altLang="en-US" sz="1400" b="1" dirty="0">
                <a:solidFill>
                  <a:srgbClr val="7B2927"/>
                </a:solidFill>
              </a:rPr>
              <a:t>Lower Return Potential</a:t>
            </a:r>
          </a:p>
        </p:txBody>
      </p:sp>
      <p:sp>
        <p:nvSpPr>
          <p:cNvPr id="11" name="Line 28"/>
          <p:cNvSpPr>
            <a:spLocks noChangeShapeType="1"/>
          </p:cNvSpPr>
          <p:nvPr/>
        </p:nvSpPr>
        <p:spPr bwMode="auto">
          <a:xfrm flipV="1">
            <a:off x="1412657" y="2579494"/>
            <a:ext cx="1426020" cy="2164302"/>
          </a:xfrm>
          <a:prstGeom prst="line">
            <a:avLst/>
          </a:prstGeom>
          <a:noFill/>
          <a:ln w="76200">
            <a:solidFill>
              <a:srgbClr val="7B2927"/>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 name="Text Box 29"/>
          <p:cNvSpPr txBox="1">
            <a:spLocks noChangeArrowheads="1"/>
          </p:cNvSpPr>
          <p:nvPr/>
        </p:nvSpPr>
        <p:spPr bwMode="auto">
          <a:xfrm>
            <a:off x="3660627" y="2538219"/>
            <a:ext cx="3902449" cy="243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r" eaLnBrk="1" hangingPunct="1">
              <a:lnSpc>
                <a:spcPct val="120000"/>
              </a:lnSpc>
              <a:spcBef>
                <a:spcPct val="0"/>
              </a:spcBef>
              <a:buFontTx/>
              <a:buNone/>
            </a:pPr>
            <a:r>
              <a:rPr lang="en-US" altLang="en-US" sz="1800" b="1" dirty="0">
                <a:solidFill>
                  <a:srgbClr val="575F6D"/>
                </a:solidFill>
              </a:rPr>
              <a:t>Aggressive Growth Funds</a:t>
            </a:r>
          </a:p>
          <a:p>
            <a:pPr algn="r" eaLnBrk="1" hangingPunct="1">
              <a:lnSpc>
                <a:spcPct val="120000"/>
              </a:lnSpc>
              <a:spcBef>
                <a:spcPct val="0"/>
              </a:spcBef>
              <a:buFontTx/>
              <a:buNone/>
            </a:pPr>
            <a:endParaRPr lang="en-US" altLang="en-US" sz="1800" b="1" dirty="0">
              <a:solidFill>
                <a:srgbClr val="575F6D"/>
              </a:solidFill>
            </a:endParaRPr>
          </a:p>
          <a:p>
            <a:pPr algn="r" eaLnBrk="1" hangingPunct="1">
              <a:lnSpc>
                <a:spcPct val="120000"/>
              </a:lnSpc>
              <a:spcBef>
                <a:spcPct val="0"/>
              </a:spcBef>
              <a:buFontTx/>
              <a:buNone/>
            </a:pPr>
            <a:r>
              <a:rPr lang="en-US" altLang="en-US" sz="1800" b="1" dirty="0">
                <a:solidFill>
                  <a:srgbClr val="575F6D"/>
                </a:solidFill>
              </a:rPr>
              <a:t>Growth Funds</a:t>
            </a:r>
          </a:p>
          <a:p>
            <a:pPr algn="r" eaLnBrk="1" hangingPunct="1">
              <a:lnSpc>
                <a:spcPct val="120000"/>
              </a:lnSpc>
              <a:spcBef>
                <a:spcPct val="0"/>
              </a:spcBef>
              <a:buFontTx/>
              <a:buNone/>
            </a:pPr>
            <a:endParaRPr lang="en-US" altLang="en-US" sz="1800" b="1" dirty="0">
              <a:solidFill>
                <a:srgbClr val="575F6D"/>
              </a:solidFill>
            </a:endParaRPr>
          </a:p>
          <a:p>
            <a:pPr algn="r" eaLnBrk="1" hangingPunct="1">
              <a:lnSpc>
                <a:spcPct val="120000"/>
              </a:lnSpc>
              <a:spcBef>
                <a:spcPct val="0"/>
              </a:spcBef>
              <a:buFontTx/>
              <a:buNone/>
            </a:pPr>
            <a:r>
              <a:rPr lang="en-US" altLang="en-US" sz="1800" b="1" dirty="0">
                <a:solidFill>
                  <a:prstClr val="white"/>
                </a:solidFill>
              </a:rPr>
              <a:t>Bond &amp; Value Funds</a:t>
            </a:r>
          </a:p>
          <a:p>
            <a:pPr algn="r" eaLnBrk="1" hangingPunct="1">
              <a:lnSpc>
                <a:spcPct val="120000"/>
              </a:lnSpc>
              <a:spcBef>
                <a:spcPct val="0"/>
              </a:spcBef>
              <a:buFontTx/>
              <a:buNone/>
            </a:pPr>
            <a:endParaRPr lang="en-US" altLang="en-US" sz="1800" b="1" dirty="0">
              <a:solidFill>
                <a:srgbClr val="575F6D"/>
              </a:solidFill>
            </a:endParaRPr>
          </a:p>
          <a:p>
            <a:pPr algn="r" eaLnBrk="1" hangingPunct="1">
              <a:lnSpc>
                <a:spcPct val="120000"/>
              </a:lnSpc>
              <a:spcBef>
                <a:spcPct val="0"/>
              </a:spcBef>
              <a:buFontTx/>
              <a:buNone/>
            </a:pPr>
            <a:r>
              <a:rPr lang="en-US" altLang="en-US" sz="1800" b="1" dirty="0">
                <a:solidFill>
                  <a:srgbClr val="575F6D"/>
                </a:solidFill>
              </a:rPr>
              <a:t>Money Funds</a:t>
            </a:r>
          </a:p>
        </p:txBody>
      </p:sp>
      <p:sp>
        <p:nvSpPr>
          <p:cNvPr id="13" name="Text Box 30"/>
          <p:cNvSpPr txBox="1">
            <a:spLocks noChangeArrowheads="1"/>
          </p:cNvSpPr>
          <p:nvPr/>
        </p:nvSpPr>
        <p:spPr bwMode="auto">
          <a:xfrm rot="530472">
            <a:off x="2753451" y="2630084"/>
            <a:ext cx="1220661"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ctr" eaLnBrk="1" hangingPunct="1">
              <a:spcBef>
                <a:spcPct val="0"/>
              </a:spcBef>
              <a:buFontTx/>
              <a:buNone/>
            </a:pPr>
            <a:r>
              <a:rPr lang="en-US" altLang="en-US" sz="1300" b="1" i="1" dirty="0">
                <a:solidFill>
                  <a:srgbClr val="575F6D"/>
                </a:solidFill>
              </a:rPr>
              <a:t>Greater</a:t>
            </a:r>
          </a:p>
          <a:p>
            <a:pPr algn="ctr" eaLnBrk="1" hangingPunct="1">
              <a:spcBef>
                <a:spcPct val="0"/>
              </a:spcBef>
              <a:buFontTx/>
              <a:buNone/>
            </a:pPr>
            <a:r>
              <a:rPr lang="en-US" altLang="en-US" sz="1300" b="1" i="1" dirty="0">
                <a:solidFill>
                  <a:srgbClr val="575F6D"/>
                </a:solidFill>
              </a:rPr>
              <a:t>than 10 Yrs.</a:t>
            </a:r>
          </a:p>
          <a:p>
            <a:pPr algn="ctr" eaLnBrk="1" hangingPunct="1">
              <a:spcBef>
                <a:spcPct val="0"/>
              </a:spcBef>
              <a:buFontTx/>
              <a:buNone/>
            </a:pPr>
            <a:r>
              <a:rPr lang="en-US" altLang="en-US" sz="1300" b="1" i="1" dirty="0">
                <a:solidFill>
                  <a:srgbClr val="575F6D"/>
                </a:solidFill>
              </a:rPr>
              <a:t>(Growth)</a:t>
            </a:r>
          </a:p>
        </p:txBody>
      </p:sp>
      <p:sp>
        <p:nvSpPr>
          <p:cNvPr id="14" name="Text Box 31"/>
          <p:cNvSpPr txBox="1">
            <a:spLocks noChangeArrowheads="1"/>
          </p:cNvSpPr>
          <p:nvPr/>
        </p:nvSpPr>
        <p:spPr bwMode="auto">
          <a:xfrm rot="530472">
            <a:off x="2400546" y="3627107"/>
            <a:ext cx="1793500" cy="55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ctr" eaLnBrk="1" hangingPunct="1">
              <a:spcBef>
                <a:spcPct val="0"/>
              </a:spcBef>
              <a:buFontTx/>
              <a:buNone/>
            </a:pPr>
            <a:r>
              <a:rPr lang="en-US" altLang="en-US" sz="1500" b="1" i="1">
                <a:solidFill>
                  <a:srgbClr val="575F6D"/>
                </a:solidFill>
              </a:rPr>
              <a:t>4 to 10 Years</a:t>
            </a:r>
          </a:p>
          <a:p>
            <a:pPr algn="ctr" eaLnBrk="1" hangingPunct="1">
              <a:spcBef>
                <a:spcPct val="0"/>
              </a:spcBef>
              <a:buFontTx/>
              <a:buNone/>
            </a:pPr>
            <a:r>
              <a:rPr lang="en-US" altLang="en-US" sz="1500" b="1" i="1">
                <a:solidFill>
                  <a:srgbClr val="575F6D"/>
                </a:solidFill>
              </a:rPr>
              <a:t>(Moderate)</a:t>
            </a:r>
          </a:p>
        </p:txBody>
      </p:sp>
      <p:sp>
        <p:nvSpPr>
          <p:cNvPr id="15" name="Text Box 32"/>
          <p:cNvSpPr txBox="1">
            <a:spLocks noChangeArrowheads="1"/>
          </p:cNvSpPr>
          <p:nvPr/>
        </p:nvSpPr>
        <p:spPr bwMode="auto">
          <a:xfrm rot="530472">
            <a:off x="1850663" y="4457683"/>
            <a:ext cx="2492689" cy="57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ctr" eaLnBrk="1" hangingPunct="1">
              <a:spcBef>
                <a:spcPct val="0"/>
              </a:spcBef>
              <a:buFontTx/>
              <a:buNone/>
            </a:pPr>
            <a:r>
              <a:rPr lang="en-US" altLang="en-US" sz="1500" b="1" i="1" dirty="0">
                <a:solidFill>
                  <a:prstClr val="white"/>
                </a:solidFill>
              </a:rPr>
              <a:t>2 to 4 Years</a:t>
            </a:r>
          </a:p>
          <a:p>
            <a:pPr algn="ctr" eaLnBrk="1" hangingPunct="1">
              <a:spcBef>
                <a:spcPct val="0"/>
              </a:spcBef>
              <a:buFontTx/>
              <a:buNone/>
            </a:pPr>
            <a:r>
              <a:rPr lang="en-US" altLang="en-US" sz="1500" b="1" i="1" dirty="0">
                <a:solidFill>
                  <a:prstClr val="white"/>
                </a:solidFill>
              </a:rPr>
              <a:t>(</a:t>
            </a:r>
            <a:r>
              <a:rPr lang="en-US" altLang="en-US" sz="1600" b="1" i="1" dirty="0">
                <a:solidFill>
                  <a:prstClr val="white"/>
                </a:solidFill>
              </a:rPr>
              <a:t>Cautious</a:t>
            </a:r>
            <a:r>
              <a:rPr lang="en-US" altLang="en-US" sz="1500" b="1" i="1" dirty="0">
                <a:solidFill>
                  <a:prstClr val="white"/>
                </a:solidFill>
              </a:rPr>
              <a:t>)</a:t>
            </a:r>
          </a:p>
        </p:txBody>
      </p:sp>
      <p:sp>
        <p:nvSpPr>
          <p:cNvPr id="16" name="Text Box 33"/>
          <p:cNvSpPr txBox="1">
            <a:spLocks noChangeArrowheads="1"/>
          </p:cNvSpPr>
          <p:nvPr/>
        </p:nvSpPr>
        <p:spPr bwMode="auto">
          <a:xfrm rot="530472">
            <a:off x="1217544" y="5413373"/>
            <a:ext cx="3354480" cy="61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3F72"/>
                </a:solidFill>
                <a:latin typeface="Arial" charset="0"/>
              </a:defRPr>
            </a:lvl1pPr>
            <a:lvl2pPr marL="742950" indent="-285750" eaLnBrk="0" hangingPunct="0">
              <a:spcBef>
                <a:spcPct val="20000"/>
              </a:spcBef>
              <a:buChar char="–"/>
              <a:defRPr sz="2400">
                <a:solidFill>
                  <a:srgbClr val="003F72"/>
                </a:solidFill>
                <a:latin typeface="Arial" charset="0"/>
              </a:defRPr>
            </a:lvl2pPr>
            <a:lvl3pPr marL="1143000" indent="-228600" eaLnBrk="0" hangingPunct="0">
              <a:spcBef>
                <a:spcPct val="20000"/>
              </a:spcBef>
              <a:buChar char="•"/>
              <a:defRPr sz="2000">
                <a:solidFill>
                  <a:srgbClr val="003F72"/>
                </a:solidFill>
                <a:latin typeface="Arial" charset="0"/>
              </a:defRPr>
            </a:lvl3pPr>
            <a:lvl4pPr marL="1600200" indent="-228600" eaLnBrk="0" hangingPunct="0">
              <a:spcBef>
                <a:spcPct val="20000"/>
              </a:spcBef>
              <a:buChar char="–"/>
              <a:defRPr>
                <a:solidFill>
                  <a:srgbClr val="003F72"/>
                </a:solidFill>
                <a:latin typeface="Arial" charset="0"/>
              </a:defRPr>
            </a:lvl4pPr>
            <a:lvl5pPr marL="2057400" indent="-228600" eaLnBrk="0" hangingPunct="0">
              <a:spcBef>
                <a:spcPct val="20000"/>
              </a:spcBef>
              <a:buChar char="»"/>
              <a:defRPr>
                <a:solidFill>
                  <a:srgbClr val="003F72"/>
                </a:solidFill>
                <a:latin typeface="Arial" charset="0"/>
              </a:defRPr>
            </a:lvl5pPr>
            <a:lvl6pPr marL="2514600" indent="-228600" eaLnBrk="0" fontAlgn="base" hangingPunct="0">
              <a:spcBef>
                <a:spcPct val="20000"/>
              </a:spcBef>
              <a:spcAft>
                <a:spcPct val="0"/>
              </a:spcAft>
              <a:buChar char="»"/>
              <a:defRPr>
                <a:solidFill>
                  <a:srgbClr val="003F72"/>
                </a:solidFill>
                <a:latin typeface="Arial" charset="0"/>
              </a:defRPr>
            </a:lvl6pPr>
            <a:lvl7pPr marL="2971800" indent="-228600" eaLnBrk="0" fontAlgn="base" hangingPunct="0">
              <a:spcBef>
                <a:spcPct val="20000"/>
              </a:spcBef>
              <a:spcAft>
                <a:spcPct val="0"/>
              </a:spcAft>
              <a:buChar char="»"/>
              <a:defRPr>
                <a:solidFill>
                  <a:srgbClr val="003F72"/>
                </a:solidFill>
                <a:latin typeface="Arial" charset="0"/>
              </a:defRPr>
            </a:lvl7pPr>
            <a:lvl8pPr marL="3429000" indent="-228600" eaLnBrk="0" fontAlgn="base" hangingPunct="0">
              <a:spcBef>
                <a:spcPct val="20000"/>
              </a:spcBef>
              <a:spcAft>
                <a:spcPct val="0"/>
              </a:spcAft>
              <a:buChar char="»"/>
              <a:defRPr>
                <a:solidFill>
                  <a:srgbClr val="003F72"/>
                </a:solidFill>
                <a:latin typeface="Arial" charset="0"/>
              </a:defRPr>
            </a:lvl8pPr>
            <a:lvl9pPr marL="3886200" indent="-228600" eaLnBrk="0" fontAlgn="base" hangingPunct="0">
              <a:spcBef>
                <a:spcPct val="20000"/>
              </a:spcBef>
              <a:spcAft>
                <a:spcPct val="0"/>
              </a:spcAft>
              <a:buChar char="»"/>
              <a:defRPr>
                <a:solidFill>
                  <a:srgbClr val="003F72"/>
                </a:solidFill>
                <a:latin typeface="Arial" charset="0"/>
              </a:defRPr>
            </a:lvl9pPr>
          </a:lstStyle>
          <a:p>
            <a:pPr algn="ctr" eaLnBrk="1" hangingPunct="1">
              <a:spcBef>
                <a:spcPct val="0"/>
              </a:spcBef>
              <a:buFontTx/>
              <a:buNone/>
            </a:pPr>
            <a:r>
              <a:rPr lang="en-US" altLang="en-US" sz="1700" b="1" i="1">
                <a:solidFill>
                  <a:srgbClr val="575F6D"/>
                </a:solidFill>
              </a:rPr>
              <a:t>6 Months to 2 Years</a:t>
            </a:r>
          </a:p>
          <a:p>
            <a:pPr algn="ctr" eaLnBrk="1" hangingPunct="1">
              <a:spcBef>
                <a:spcPct val="0"/>
              </a:spcBef>
              <a:buFontTx/>
              <a:buNone/>
            </a:pPr>
            <a:r>
              <a:rPr lang="en-US" altLang="en-US" sz="1700" b="1" i="1">
                <a:solidFill>
                  <a:srgbClr val="575F6D"/>
                </a:solidFill>
              </a:rPr>
              <a:t>(Current)</a:t>
            </a:r>
          </a:p>
        </p:txBody>
      </p:sp>
    </p:spTree>
    <p:extLst>
      <p:ext uri="{BB962C8B-B14F-4D97-AF65-F5344CB8AC3E}">
        <p14:creationId xmlns:p14="http://schemas.microsoft.com/office/powerpoint/2010/main" val="3995147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4"/>
          <p:cNvSpPr>
            <a:spLocks noGrp="1" noChangeArrowheads="1"/>
          </p:cNvSpPr>
          <p:nvPr>
            <p:ph type="title"/>
          </p:nvPr>
        </p:nvSpPr>
        <p:spPr/>
        <p:txBody>
          <a:bodyPr/>
          <a:lstStyle/>
          <a:p>
            <a:pPr eaLnBrk="1" hangingPunct="1">
              <a:defRPr/>
            </a:pPr>
            <a:r>
              <a:rPr lang="en-US"/>
              <a:t>What Is Asset Allocation?</a:t>
            </a:r>
          </a:p>
        </p:txBody>
      </p:sp>
      <p:sp>
        <p:nvSpPr>
          <p:cNvPr id="37893" name="Text Box 17"/>
          <p:cNvSpPr txBox="1">
            <a:spLocks noChangeArrowheads="1"/>
          </p:cNvSpPr>
          <p:nvPr/>
        </p:nvSpPr>
        <p:spPr bwMode="gray">
          <a:xfrm>
            <a:off x="321210" y="2047568"/>
            <a:ext cx="1435100" cy="11588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457200" bIns="4572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algn="ctr" eaLnBrk="1" fontAlgn="base" hangingPunct="1">
              <a:spcBef>
                <a:spcPct val="50000"/>
              </a:spcBef>
              <a:spcAft>
                <a:spcPct val="0"/>
              </a:spcAft>
              <a:defRPr/>
            </a:pPr>
            <a:r>
              <a:rPr lang="en-US" b="1" smtClean="0">
                <a:solidFill>
                  <a:srgbClr val="FFFFFF"/>
                </a:solidFill>
              </a:rPr>
              <a:t>DEFINITION</a:t>
            </a:r>
          </a:p>
        </p:txBody>
      </p:sp>
      <p:sp>
        <p:nvSpPr>
          <p:cNvPr id="37894" name="Text Box 18"/>
          <p:cNvSpPr txBox="1">
            <a:spLocks noChangeArrowheads="1"/>
          </p:cNvSpPr>
          <p:nvPr/>
        </p:nvSpPr>
        <p:spPr bwMode="gray">
          <a:xfrm>
            <a:off x="1813460" y="2047568"/>
            <a:ext cx="6159500" cy="1152525"/>
          </a:xfrm>
          <a:prstGeom prst="rect">
            <a:avLst/>
          </a:prstGeom>
          <a:solidFill>
            <a:srgbClr val="CCECF8"/>
          </a:solidFill>
          <a:ln>
            <a:noFill/>
          </a:ln>
          <a:effectLst/>
          <a:extLst/>
        </p:spPr>
        <p:txBody>
          <a:bodyPr tIns="210312" bIns="210312">
            <a:spAutoFit/>
          </a:bodyPr>
          <a:lstStyle>
            <a:lvl1pPr eaLnBrk="0" hangingPunct="0">
              <a:defRPr sz="1600">
                <a:solidFill>
                  <a:schemeClr val="tx1"/>
                </a:solidFill>
                <a:latin typeface="Arial" pitchFamily="34" charset="0"/>
                <a:ea typeface="Geneva" pitchFamily="124" charset="-128"/>
              </a:defRPr>
            </a:lvl1pPr>
            <a:lvl2pPr marL="742950" indent="-285750" eaLnBrk="0" hangingPunct="0">
              <a:defRPr sz="1600">
                <a:solidFill>
                  <a:schemeClr val="tx1"/>
                </a:solidFill>
                <a:latin typeface="Arial" pitchFamily="34" charset="0"/>
                <a:ea typeface="Geneva" pitchFamily="124" charset="-128"/>
              </a:defRPr>
            </a:lvl2pPr>
            <a:lvl3pPr marL="1143000" indent="-228600" eaLnBrk="0" hangingPunct="0">
              <a:defRPr sz="1600">
                <a:solidFill>
                  <a:schemeClr val="tx1"/>
                </a:solidFill>
                <a:latin typeface="Arial" pitchFamily="34" charset="0"/>
                <a:ea typeface="Geneva" pitchFamily="124" charset="-128"/>
              </a:defRPr>
            </a:lvl3pPr>
            <a:lvl4pPr marL="1600200" indent="-228600" eaLnBrk="0" hangingPunct="0">
              <a:defRPr sz="1600">
                <a:solidFill>
                  <a:schemeClr val="tx1"/>
                </a:solidFill>
                <a:latin typeface="Arial" pitchFamily="34" charset="0"/>
                <a:ea typeface="Geneva" pitchFamily="124" charset="-128"/>
              </a:defRPr>
            </a:lvl4pPr>
            <a:lvl5pPr marL="2057400" indent="-228600" eaLnBrk="0" hangingPunct="0">
              <a:defRPr sz="1600">
                <a:solidFill>
                  <a:schemeClr val="tx1"/>
                </a:solidFill>
                <a:latin typeface="Arial" pitchFamily="34" charset="0"/>
                <a:ea typeface="Geneva" pitchFamily="124" charset="-128"/>
              </a:defRPr>
            </a:lvl5pPr>
            <a:lvl6pPr marL="2514600" indent="-228600" eaLnBrk="0" fontAlgn="base" hangingPunct="0">
              <a:spcBef>
                <a:spcPct val="0"/>
              </a:spcBef>
              <a:spcAft>
                <a:spcPct val="0"/>
              </a:spcAft>
              <a:defRPr sz="1600">
                <a:solidFill>
                  <a:schemeClr val="tx1"/>
                </a:solidFill>
                <a:latin typeface="Arial" pitchFamily="34" charset="0"/>
                <a:ea typeface="Geneva" pitchFamily="124" charset="-128"/>
              </a:defRPr>
            </a:lvl6pPr>
            <a:lvl7pPr marL="2971800" indent="-228600" eaLnBrk="0" fontAlgn="base" hangingPunct="0">
              <a:spcBef>
                <a:spcPct val="0"/>
              </a:spcBef>
              <a:spcAft>
                <a:spcPct val="0"/>
              </a:spcAft>
              <a:defRPr sz="1600">
                <a:solidFill>
                  <a:schemeClr val="tx1"/>
                </a:solidFill>
                <a:latin typeface="Arial" pitchFamily="34" charset="0"/>
                <a:ea typeface="Geneva" pitchFamily="124" charset="-128"/>
              </a:defRPr>
            </a:lvl7pPr>
            <a:lvl8pPr marL="3429000" indent="-228600" eaLnBrk="0" fontAlgn="base" hangingPunct="0">
              <a:spcBef>
                <a:spcPct val="0"/>
              </a:spcBef>
              <a:spcAft>
                <a:spcPct val="0"/>
              </a:spcAft>
              <a:defRPr sz="1600">
                <a:solidFill>
                  <a:schemeClr val="tx1"/>
                </a:solidFill>
                <a:latin typeface="Arial" pitchFamily="34" charset="0"/>
                <a:ea typeface="Geneva" pitchFamily="124" charset="-128"/>
              </a:defRPr>
            </a:lvl8pPr>
            <a:lvl9pPr marL="3886200" indent="-228600" eaLnBrk="0" fontAlgn="base" hangingPunct="0">
              <a:spcBef>
                <a:spcPct val="0"/>
              </a:spcBef>
              <a:spcAft>
                <a:spcPct val="0"/>
              </a:spcAft>
              <a:defRPr sz="1600">
                <a:solidFill>
                  <a:schemeClr val="tx1"/>
                </a:solidFill>
                <a:latin typeface="Arial" pitchFamily="34" charset="0"/>
                <a:ea typeface="Geneva" pitchFamily="124" charset="-128"/>
              </a:defRPr>
            </a:lvl9pPr>
          </a:lstStyle>
          <a:p>
            <a:pPr fontAlgn="base">
              <a:spcBef>
                <a:spcPct val="15000"/>
              </a:spcBef>
              <a:spcAft>
                <a:spcPct val="0"/>
              </a:spcAft>
              <a:buClr>
                <a:srgbClr val="004FA6"/>
              </a:buClr>
              <a:buSzPct val="115000"/>
              <a:defRPr/>
            </a:pPr>
            <a:r>
              <a:rPr lang="en-US" dirty="0" smtClean="0">
                <a:solidFill>
                  <a:srgbClr val="000000"/>
                </a:solidFill>
              </a:rPr>
              <a:t>Investing your money in different asset categories</a:t>
            </a:r>
            <a:r>
              <a:rPr lang="en-US" dirty="0" smtClean="0">
                <a:solidFill>
                  <a:srgbClr val="000000"/>
                </a:solidFill>
                <a:cs typeface="Arial" pitchFamily="34" charset="0"/>
              </a:rPr>
              <a:t>―</a:t>
            </a:r>
            <a:r>
              <a:rPr lang="en-US" dirty="0" smtClean="0">
                <a:solidFill>
                  <a:srgbClr val="000000"/>
                </a:solidFill>
              </a:rPr>
              <a:t>typically including stocks, bonds and cash equivalents</a:t>
            </a:r>
            <a:r>
              <a:rPr lang="en-US" dirty="0">
                <a:solidFill>
                  <a:srgbClr val="000000"/>
                </a:solidFill>
                <a:cs typeface="Arial" pitchFamily="34" charset="0"/>
              </a:rPr>
              <a:t>―</a:t>
            </a:r>
            <a:r>
              <a:rPr lang="en-US" dirty="0" smtClean="0">
                <a:solidFill>
                  <a:srgbClr val="000000"/>
                </a:solidFill>
              </a:rPr>
              <a:t>so your investment portfolio is well-diversified.</a:t>
            </a:r>
          </a:p>
        </p:txBody>
      </p:sp>
      <p:sp>
        <p:nvSpPr>
          <p:cNvPr id="37897" name="Line 21"/>
          <p:cNvSpPr>
            <a:spLocks noChangeShapeType="1"/>
          </p:cNvSpPr>
          <p:nvPr/>
        </p:nvSpPr>
        <p:spPr bwMode="gray">
          <a:xfrm>
            <a:off x="327560" y="3279468"/>
            <a:ext cx="7658100" cy="0"/>
          </a:xfrm>
          <a:prstGeom prst="line">
            <a:avLst/>
          </a:prstGeom>
          <a:noFill/>
          <a:ln w="9525">
            <a:solidFill>
              <a:srgbClr val="0055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sz="1600" b="1">
              <a:solidFill>
                <a:srgbClr val="000000"/>
              </a:solidFill>
              <a:ea typeface="Geneva" charset="0"/>
            </a:endParaRPr>
          </a:p>
        </p:txBody>
      </p:sp>
    </p:spTree>
    <p:extLst>
      <p:ext uri="{BB962C8B-B14F-4D97-AF65-F5344CB8AC3E}">
        <p14:creationId xmlns:p14="http://schemas.microsoft.com/office/powerpoint/2010/main" val="37737072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a:bodyPr>
          <a:lstStyle/>
          <a:p>
            <a:pPr eaLnBrk="1" hangingPunct="1">
              <a:defRPr/>
            </a:pPr>
            <a:r>
              <a:rPr lang="en-US" dirty="0"/>
              <a:t>Why Diversify? Because Winners Rotate</a:t>
            </a:r>
          </a:p>
        </p:txBody>
      </p:sp>
      <p:sp>
        <p:nvSpPr>
          <p:cNvPr id="38915" name="Text Box 2"/>
          <p:cNvSpPr txBox="1">
            <a:spLocks noChangeArrowheads="1"/>
          </p:cNvSpPr>
          <p:nvPr/>
        </p:nvSpPr>
        <p:spPr bwMode="gray">
          <a:xfrm>
            <a:off x="66537" y="5421312"/>
            <a:ext cx="8159215"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1600">
                <a:solidFill>
                  <a:schemeClr val="tx1"/>
                </a:solidFill>
                <a:latin typeface="Arial" pitchFamily="34" charset="0"/>
                <a:ea typeface="Geneva" pitchFamily="124" charset="-128"/>
              </a:defRPr>
            </a:lvl1pPr>
            <a:lvl2pPr marL="742950" indent="-285750" eaLnBrk="0" hangingPunct="0">
              <a:defRPr sz="1600">
                <a:solidFill>
                  <a:schemeClr val="tx1"/>
                </a:solidFill>
                <a:latin typeface="Arial" pitchFamily="34" charset="0"/>
                <a:ea typeface="Geneva" pitchFamily="124" charset="-128"/>
              </a:defRPr>
            </a:lvl2pPr>
            <a:lvl3pPr marL="1143000" indent="-228600" eaLnBrk="0" hangingPunct="0">
              <a:defRPr sz="1600">
                <a:solidFill>
                  <a:schemeClr val="tx1"/>
                </a:solidFill>
                <a:latin typeface="Arial" pitchFamily="34" charset="0"/>
                <a:ea typeface="Geneva" pitchFamily="124" charset="-128"/>
              </a:defRPr>
            </a:lvl3pPr>
            <a:lvl4pPr marL="1600200" indent="-228600" eaLnBrk="0" hangingPunct="0">
              <a:defRPr sz="1600">
                <a:solidFill>
                  <a:schemeClr val="tx1"/>
                </a:solidFill>
                <a:latin typeface="Arial" pitchFamily="34" charset="0"/>
                <a:ea typeface="Geneva" pitchFamily="124" charset="-128"/>
              </a:defRPr>
            </a:lvl4pPr>
            <a:lvl5pPr marL="2057400" indent="-228600" eaLnBrk="0" hangingPunct="0">
              <a:defRPr sz="1600">
                <a:solidFill>
                  <a:schemeClr val="tx1"/>
                </a:solidFill>
                <a:latin typeface="Arial" pitchFamily="34" charset="0"/>
                <a:ea typeface="Geneva" pitchFamily="124" charset="-128"/>
              </a:defRPr>
            </a:lvl5pPr>
            <a:lvl6pPr marL="2514600" indent="-228600" eaLnBrk="0" fontAlgn="base" hangingPunct="0">
              <a:spcBef>
                <a:spcPct val="0"/>
              </a:spcBef>
              <a:spcAft>
                <a:spcPct val="0"/>
              </a:spcAft>
              <a:defRPr sz="1600">
                <a:solidFill>
                  <a:schemeClr val="tx1"/>
                </a:solidFill>
                <a:latin typeface="Arial" pitchFamily="34" charset="0"/>
                <a:ea typeface="Geneva" pitchFamily="124" charset="-128"/>
              </a:defRPr>
            </a:lvl6pPr>
            <a:lvl7pPr marL="2971800" indent="-228600" eaLnBrk="0" fontAlgn="base" hangingPunct="0">
              <a:spcBef>
                <a:spcPct val="0"/>
              </a:spcBef>
              <a:spcAft>
                <a:spcPct val="0"/>
              </a:spcAft>
              <a:defRPr sz="1600">
                <a:solidFill>
                  <a:schemeClr val="tx1"/>
                </a:solidFill>
                <a:latin typeface="Arial" pitchFamily="34" charset="0"/>
                <a:ea typeface="Geneva" pitchFamily="124" charset="-128"/>
              </a:defRPr>
            </a:lvl7pPr>
            <a:lvl8pPr marL="3429000" indent="-228600" eaLnBrk="0" fontAlgn="base" hangingPunct="0">
              <a:spcBef>
                <a:spcPct val="0"/>
              </a:spcBef>
              <a:spcAft>
                <a:spcPct val="0"/>
              </a:spcAft>
              <a:defRPr sz="1600">
                <a:solidFill>
                  <a:schemeClr val="tx1"/>
                </a:solidFill>
                <a:latin typeface="Arial" pitchFamily="34" charset="0"/>
                <a:ea typeface="Geneva" pitchFamily="124" charset="-128"/>
              </a:defRPr>
            </a:lvl8pPr>
            <a:lvl9pPr marL="3886200" indent="-228600" eaLnBrk="0" fontAlgn="base" hangingPunct="0">
              <a:spcBef>
                <a:spcPct val="0"/>
              </a:spcBef>
              <a:spcAft>
                <a:spcPct val="0"/>
              </a:spcAft>
              <a:defRPr sz="1600">
                <a:solidFill>
                  <a:schemeClr val="tx1"/>
                </a:solidFill>
                <a:latin typeface="Arial" pitchFamily="34" charset="0"/>
                <a:ea typeface="Geneva" pitchFamily="124" charset="-128"/>
              </a:defRPr>
            </a:lvl9pPr>
          </a:lstStyle>
          <a:p>
            <a:pPr fontAlgn="base">
              <a:spcBef>
                <a:spcPct val="0"/>
              </a:spcBef>
              <a:spcAft>
                <a:spcPct val="0"/>
              </a:spcAft>
              <a:defRPr/>
            </a:pPr>
            <a:r>
              <a:rPr lang="en-US" sz="1000" dirty="0" smtClean="0">
                <a:solidFill>
                  <a:srgbClr val="000000"/>
                </a:solidFill>
                <a:latin typeface="Arial Narrow" pitchFamily="34" charset="0"/>
              </a:rPr>
              <a:t>Diversification does not guarantee a profit or protect against loss.</a:t>
            </a:r>
          </a:p>
          <a:p>
            <a:pPr fontAlgn="base">
              <a:spcBef>
                <a:spcPct val="0"/>
              </a:spcBef>
              <a:spcAft>
                <a:spcPct val="0"/>
              </a:spcAft>
              <a:defRPr/>
            </a:pPr>
            <a:r>
              <a:rPr lang="en-US" sz="1000" dirty="0" smtClean="0">
                <a:solidFill>
                  <a:srgbClr val="000000"/>
                </a:solidFill>
                <a:latin typeface="Arial Narrow" pitchFamily="34" charset="0"/>
              </a:rPr>
              <a:t>Source: © 2014 Morningstar.     Large stocks are represented by the S&amp;P 500;     large growth stocks are represented by the S&amp;P 500/Barra Growth Index until 1995 and the S&amp;P 500 Growth Index thereafter;     large value stocks are represented by the S&amp;P 500/Barra Value Index until 1995 and the S&amp;P 500 Value Index thereafter;     small stocks are represented by the Russell 2000</a:t>
            </a:r>
            <a:r>
              <a:rPr lang="en-US" sz="1000" baseline="30000" dirty="0" smtClean="0">
                <a:solidFill>
                  <a:srgbClr val="000000"/>
                </a:solidFill>
                <a:latin typeface="Arial Narrow" pitchFamily="34" charset="0"/>
              </a:rPr>
              <a:t>®</a:t>
            </a:r>
            <a:r>
              <a:rPr lang="en-US" sz="1000" dirty="0" smtClean="0">
                <a:solidFill>
                  <a:srgbClr val="000000"/>
                </a:solidFill>
                <a:latin typeface="Arial Narrow" pitchFamily="34" charset="0"/>
              </a:rPr>
              <a:t> Index;     small growth stocks are represented by the Russell 2000 Growth Index;     small value stocks are represented by the Russell 2000 Value Index;     foreign </a:t>
            </a:r>
            <a:r>
              <a:rPr lang="en-US" sz="1000" spc="-10" dirty="0" smtClean="0">
                <a:solidFill>
                  <a:srgbClr val="000000"/>
                </a:solidFill>
                <a:latin typeface="Arial Narrow" pitchFamily="34" charset="0"/>
              </a:rPr>
              <a:t>stocks are represented by the MSCI EAFE Index; and     bonds are represented by the Barclays U.S. Aggregate Index. Indexes are unmanaged, and one cannot invest directly in an index.</a:t>
            </a:r>
          </a:p>
          <a:p>
            <a:pPr fontAlgn="base">
              <a:spcBef>
                <a:spcPct val="0"/>
              </a:spcBef>
              <a:spcAft>
                <a:spcPct val="0"/>
              </a:spcAft>
              <a:defRPr/>
            </a:pPr>
            <a:r>
              <a:rPr lang="en-US" sz="1000" b="1" dirty="0" smtClean="0">
                <a:solidFill>
                  <a:srgbClr val="000000"/>
                </a:solidFill>
                <a:latin typeface="Arial Narrow" pitchFamily="34" charset="0"/>
              </a:rPr>
              <a:t>Past performance does not guarantee future results</a:t>
            </a:r>
          </a:p>
        </p:txBody>
      </p:sp>
      <p:sp>
        <p:nvSpPr>
          <p:cNvPr id="38926" name="Rectangle 25"/>
          <p:cNvSpPr>
            <a:spLocks noChangeArrowheads="1"/>
          </p:cNvSpPr>
          <p:nvPr/>
        </p:nvSpPr>
        <p:spPr bwMode="gray">
          <a:xfrm>
            <a:off x="222250" y="1454150"/>
            <a:ext cx="9005888"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7" tIns="45704" rIns="91407" bIns="45704">
            <a:spAutoFit/>
          </a:bodyPr>
          <a:lstStyle/>
          <a:p>
            <a:pPr defTabSz="1246188" fontAlgn="base">
              <a:spcBef>
                <a:spcPct val="20000"/>
              </a:spcBef>
              <a:spcAft>
                <a:spcPct val="0"/>
              </a:spcAft>
              <a:defRPr/>
            </a:pPr>
            <a:r>
              <a:rPr lang="en-GB" b="1" dirty="0">
                <a:solidFill>
                  <a:srgbClr val="000000"/>
                </a:solidFill>
                <a:ea typeface="ＭＳ Ｐゴシック" charset="0"/>
              </a:rPr>
              <a:t>Annual Total Returns of Key Asset Classes (1994</a:t>
            </a:r>
            <a:r>
              <a:rPr lang="en-GB" b="1" dirty="0">
                <a:solidFill>
                  <a:srgbClr val="000000"/>
                </a:solidFill>
                <a:ea typeface="ＭＳ Ｐゴシック" charset="0"/>
                <a:cs typeface="Arial" pitchFamily="34" charset="0"/>
              </a:rPr>
              <a:t>–2013)</a:t>
            </a:r>
          </a:p>
        </p:txBody>
      </p:sp>
      <p:pic>
        <p:nvPicPr>
          <p:cNvPr id="38927" name="Picture 5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66537" y="1823450"/>
            <a:ext cx="8223138" cy="330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0376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14"/>
          <p:cNvSpPr>
            <a:spLocks noGrp="1" noChangeArrowheads="1"/>
          </p:cNvSpPr>
          <p:nvPr>
            <p:ph type="title"/>
          </p:nvPr>
        </p:nvSpPr>
        <p:spPr/>
        <p:txBody>
          <a:bodyPr/>
          <a:lstStyle/>
          <a:p>
            <a:pPr eaLnBrk="1" hangingPunct="1">
              <a:defRPr/>
            </a:pPr>
            <a:r>
              <a:rPr lang="en-US"/>
              <a:t>Three Keys to Dollar-Cost Averaging</a:t>
            </a:r>
          </a:p>
        </p:txBody>
      </p:sp>
      <p:sp>
        <p:nvSpPr>
          <p:cNvPr id="46085" name="Rectangle 17"/>
          <p:cNvSpPr>
            <a:spLocks noChangeArrowheads="1"/>
          </p:cNvSpPr>
          <p:nvPr/>
        </p:nvSpPr>
        <p:spPr bwMode="gray">
          <a:xfrm>
            <a:off x="203200" y="1444625"/>
            <a:ext cx="9005888" cy="6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7" tIns="45704" rIns="91407" bIns="45704">
            <a:spAutoFit/>
          </a:bodyPr>
          <a:lstStyle/>
          <a:p>
            <a:pPr defTabSz="1246188" fontAlgn="base">
              <a:spcBef>
                <a:spcPct val="0"/>
              </a:spcBef>
              <a:spcAft>
                <a:spcPct val="0"/>
              </a:spcAft>
              <a:defRPr/>
            </a:pPr>
            <a:r>
              <a:rPr lang="en-GB" dirty="0">
                <a:solidFill>
                  <a:srgbClr val="000000"/>
                </a:solidFill>
                <a:ea typeface="Geneva" charset="0"/>
              </a:rPr>
              <a:t>Dollar-cost averaging is committing a fixed amount of money</a:t>
            </a:r>
            <a:br>
              <a:rPr lang="en-GB" dirty="0">
                <a:solidFill>
                  <a:srgbClr val="000000"/>
                </a:solidFill>
                <a:ea typeface="Geneva" charset="0"/>
              </a:rPr>
            </a:br>
            <a:r>
              <a:rPr lang="en-GB" dirty="0">
                <a:solidFill>
                  <a:srgbClr val="000000"/>
                </a:solidFill>
                <a:ea typeface="Geneva" charset="0"/>
              </a:rPr>
              <a:t>at regular intervals to an investment such as a mutual fund</a:t>
            </a:r>
            <a:endParaRPr lang="en-GB" baseline="30000" dirty="0">
              <a:solidFill>
                <a:srgbClr val="000000"/>
              </a:solidFill>
              <a:ea typeface="Geneva" charset="0"/>
            </a:endParaRPr>
          </a:p>
        </p:txBody>
      </p:sp>
      <p:sp>
        <p:nvSpPr>
          <p:cNvPr id="46086" name="Text Box 18"/>
          <p:cNvSpPr txBox="1">
            <a:spLocks noChangeArrowheads="1"/>
          </p:cNvSpPr>
          <p:nvPr/>
        </p:nvSpPr>
        <p:spPr bwMode="gray">
          <a:xfrm>
            <a:off x="311150" y="2241550"/>
            <a:ext cx="838200" cy="7318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228600" bIns="2286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algn="ctr" eaLnBrk="1" fontAlgn="base" hangingPunct="1">
              <a:spcBef>
                <a:spcPct val="50000"/>
              </a:spcBef>
              <a:spcAft>
                <a:spcPct val="0"/>
              </a:spcAft>
              <a:defRPr/>
            </a:pPr>
            <a:r>
              <a:rPr lang="en-US" sz="1800" b="1" smtClean="0">
                <a:solidFill>
                  <a:srgbClr val="FFFFFF"/>
                </a:solidFill>
              </a:rPr>
              <a:t>1</a:t>
            </a:r>
          </a:p>
        </p:txBody>
      </p:sp>
      <p:sp>
        <p:nvSpPr>
          <p:cNvPr id="46087" name="Text Box 19"/>
          <p:cNvSpPr txBox="1">
            <a:spLocks noChangeArrowheads="1"/>
          </p:cNvSpPr>
          <p:nvPr/>
        </p:nvSpPr>
        <p:spPr bwMode="gray">
          <a:xfrm>
            <a:off x="1238250" y="2247900"/>
            <a:ext cx="6159500" cy="731838"/>
          </a:xfrm>
          <a:prstGeom prst="rect">
            <a:avLst/>
          </a:prstGeom>
          <a:solidFill>
            <a:srgbClr val="CCECF8"/>
          </a:solidFill>
          <a:ln>
            <a:noFill/>
          </a:ln>
          <a:effectLst/>
          <a:extLst/>
        </p:spPr>
        <p:txBody>
          <a:bodyPr tIns="228600" bIns="2286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eaLnBrk="1" fontAlgn="base" hangingPunct="1">
              <a:spcBef>
                <a:spcPct val="50000"/>
              </a:spcBef>
              <a:spcAft>
                <a:spcPct val="0"/>
              </a:spcAft>
              <a:defRPr/>
            </a:pPr>
            <a:r>
              <a:rPr lang="en-US" sz="1800" dirty="0" smtClean="0">
                <a:solidFill>
                  <a:srgbClr val="000000"/>
                </a:solidFill>
              </a:rPr>
              <a:t>Begin investing</a:t>
            </a:r>
          </a:p>
        </p:txBody>
      </p:sp>
      <p:sp>
        <p:nvSpPr>
          <p:cNvPr id="46088" name="Text Box 20"/>
          <p:cNvSpPr txBox="1">
            <a:spLocks noChangeArrowheads="1"/>
          </p:cNvSpPr>
          <p:nvPr/>
        </p:nvSpPr>
        <p:spPr bwMode="gray">
          <a:xfrm>
            <a:off x="311150" y="3067050"/>
            <a:ext cx="838200" cy="7318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228600" bIns="2286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algn="ctr" eaLnBrk="1" fontAlgn="base" hangingPunct="1">
              <a:spcBef>
                <a:spcPct val="50000"/>
              </a:spcBef>
              <a:spcAft>
                <a:spcPct val="0"/>
              </a:spcAft>
              <a:defRPr/>
            </a:pPr>
            <a:r>
              <a:rPr lang="en-US" sz="1800" b="1" smtClean="0">
                <a:solidFill>
                  <a:srgbClr val="FFFFFF"/>
                </a:solidFill>
              </a:rPr>
              <a:t>2</a:t>
            </a:r>
          </a:p>
        </p:txBody>
      </p:sp>
      <p:sp>
        <p:nvSpPr>
          <p:cNvPr id="46089" name="Text Box 21"/>
          <p:cNvSpPr txBox="1">
            <a:spLocks noChangeArrowheads="1"/>
          </p:cNvSpPr>
          <p:nvPr/>
        </p:nvSpPr>
        <p:spPr bwMode="gray">
          <a:xfrm>
            <a:off x="1238250" y="3073400"/>
            <a:ext cx="6159500" cy="731838"/>
          </a:xfrm>
          <a:prstGeom prst="rect">
            <a:avLst/>
          </a:prstGeom>
          <a:solidFill>
            <a:srgbClr val="CCECF8"/>
          </a:solidFill>
          <a:ln>
            <a:noFill/>
          </a:ln>
          <a:effectLst/>
          <a:extLst/>
        </p:spPr>
        <p:txBody>
          <a:bodyPr tIns="228600" bIns="2286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eaLnBrk="1" fontAlgn="base" hangingPunct="1">
              <a:spcBef>
                <a:spcPct val="50000"/>
              </a:spcBef>
              <a:spcAft>
                <a:spcPct val="0"/>
              </a:spcAft>
              <a:defRPr/>
            </a:pPr>
            <a:r>
              <a:rPr lang="en-US" sz="1800" smtClean="0">
                <a:solidFill>
                  <a:srgbClr val="000000"/>
                </a:solidFill>
              </a:rPr>
              <a:t>Focus on accumulating shares, not on share prices</a:t>
            </a:r>
          </a:p>
        </p:txBody>
      </p:sp>
      <p:sp>
        <p:nvSpPr>
          <p:cNvPr id="46090" name="Text Box 22"/>
          <p:cNvSpPr txBox="1">
            <a:spLocks noChangeArrowheads="1"/>
          </p:cNvSpPr>
          <p:nvPr/>
        </p:nvSpPr>
        <p:spPr bwMode="gray">
          <a:xfrm>
            <a:off x="311150" y="3905250"/>
            <a:ext cx="838200" cy="7318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228600" bIns="2286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algn="ctr" eaLnBrk="1" fontAlgn="base" hangingPunct="1">
              <a:spcBef>
                <a:spcPct val="50000"/>
              </a:spcBef>
              <a:spcAft>
                <a:spcPct val="0"/>
              </a:spcAft>
              <a:defRPr/>
            </a:pPr>
            <a:r>
              <a:rPr lang="en-US" sz="1800" b="1" smtClean="0">
                <a:solidFill>
                  <a:srgbClr val="FFFFFF"/>
                </a:solidFill>
              </a:rPr>
              <a:t>3</a:t>
            </a:r>
          </a:p>
        </p:txBody>
      </p:sp>
      <p:sp>
        <p:nvSpPr>
          <p:cNvPr id="46091" name="Text Box 23"/>
          <p:cNvSpPr txBox="1">
            <a:spLocks noChangeArrowheads="1"/>
          </p:cNvSpPr>
          <p:nvPr/>
        </p:nvSpPr>
        <p:spPr bwMode="gray">
          <a:xfrm>
            <a:off x="1238250" y="3911600"/>
            <a:ext cx="6159500" cy="731838"/>
          </a:xfrm>
          <a:prstGeom prst="rect">
            <a:avLst/>
          </a:prstGeom>
          <a:solidFill>
            <a:srgbClr val="CCECF8"/>
          </a:solidFill>
          <a:ln>
            <a:noFill/>
          </a:ln>
          <a:effectLst/>
          <a:extLst/>
        </p:spPr>
        <p:txBody>
          <a:bodyPr tIns="228600" bIns="228600">
            <a:spAutoFit/>
          </a:bodyPr>
          <a:lstStyle>
            <a:lvl1pPr eaLnBrk="0" hangingPunct="0">
              <a:defRPr sz="1600">
                <a:solidFill>
                  <a:schemeClr val="tx1"/>
                </a:solidFill>
                <a:latin typeface="Arial" charset="0"/>
                <a:ea typeface="Geneva" charset="0"/>
              </a:defRPr>
            </a:lvl1pPr>
            <a:lvl2pPr marL="742950" indent="-285750" eaLnBrk="0" hangingPunct="0">
              <a:defRPr sz="1600">
                <a:solidFill>
                  <a:schemeClr val="tx1"/>
                </a:solidFill>
                <a:latin typeface="Arial" charset="0"/>
                <a:ea typeface="Geneva" charset="0"/>
              </a:defRPr>
            </a:lvl2pPr>
            <a:lvl3pPr marL="1143000" indent="-228600" eaLnBrk="0" hangingPunct="0">
              <a:defRPr sz="1600">
                <a:solidFill>
                  <a:schemeClr val="tx1"/>
                </a:solidFill>
                <a:latin typeface="Arial" charset="0"/>
                <a:ea typeface="Geneva" charset="0"/>
              </a:defRPr>
            </a:lvl3pPr>
            <a:lvl4pPr marL="1600200" indent="-228600" eaLnBrk="0" hangingPunct="0">
              <a:defRPr sz="1600">
                <a:solidFill>
                  <a:schemeClr val="tx1"/>
                </a:solidFill>
                <a:latin typeface="Arial" charset="0"/>
                <a:ea typeface="Geneva" charset="0"/>
              </a:defRPr>
            </a:lvl4pPr>
            <a:lvl5pPr marL="2057400" indent="-228600" eaLnBrk="0" hangingPunct="0">
              <a:defRPr sz="1600">
                <a:solidFill>
                  <a:schemeClr val="tx1"/>
                </a:solidFill>
                <a:latin typeface="Arial" charset="0"/>
                <a:ea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defRPr>
            </a:lvl9pPr>
          </a:lstStyle>
          <a:p>
            <a:pPr eaLnBrk="1" fontAlgn="base" hangingPunct="1">
              <a:spcBef>
                <a:spcPct val="50000"/>
              </a:spcBef>
              <a:spcAft>
                <a:spcPct val="0"/>
              </a:spcAft>
              <a:defRPr/>
            </a:pPr>
            <a:r>
              <a:rPr lang="en-US" sz="1800" smtClean="0">
                <a:solidFill>
                  <a:srgbClr val="000000"/>
                </a:solidFill>
              </a:rPr>
              <a:t>Be prepared to weather market declines</a:t>
            </a:r>
          </a:p>
        </p:txBody>
      </p:sp>
      <p:sp>
        <p:nvSpPr>
          <p:cNvPr id="46092" name="Line 25"/>
          <p:cNvSpPr>
            <a:spLocks noChangeShapeType="1"/>
          </p:cNvSpPr>
          <p:nvPr/>
        </p:nvSpPr>
        <p:spPr bwMode="gray">
          <a:xfrm>
            <a:off x="298450" y="3028950"/>
            <a:ext cx="7097713" cy="0"/>
          </a:xfrm>
          <a:prstGeom prst="line">
            <a:avLst/>
          </a:prstGeom>
          <a:noFill/>
          <a:ln w="9525">
            <a:solidFill>
              <a:srgbClr val="0055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sz="1600" b="1">
              <a:solidFill>
                <a:srgbClr val="000000"/>
              </a:solidFill>
              <a:ea typeface="Geneva" charset="0"/>
            </a:endParaRPr>
          </a:p>
        </p:txBody>
      </p:sp>
      <p:sp>
        <p:nvSpPr>
          <p:cNvPr id="46093" name="Line 26"/>
          <p:cNvSpPr>
            <a:spLocks noChangeShapeType="1"/>
          </p:cNvSpPr>
          <p:nvPr/>
        </p:nvSpPr>
        <p:spPr bwMode="gray">
          <a:xfrm>
            <a:off x="298450" y="3854450"/>
            <a:ext cx="7097713" cy="0"/>
          </a:xfrm>
          <a:prstGeom prst="line">
            <a:avLst/>
          </a:prstGeom>
          <a:noFill/>
          <a:ln w="9525">
            <a:solidFill>
              <a:srgbClr val="0055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sz="1600" b="1">
              <a:solidFill>
                <a:srgbClr val="000000"/>
              </a:solidFill>
              <a:ea typeface="Geneva" charset="0"/>
            </a:endParaRPr>
          </a:p>
        </p:txBody>
      </p:sp>
      <p:sp>
        <p:nvSpPr>
          <p:cNvPr id="15" name="Rectangle 14"/>
          <p:cNvSpPr/>
          <p:nvPr/>
        </p:nvSpPr>
        <p:spPr>
          <a:xfrm>
            <a:off x="311979" y="6197774"/>
            <a:ext cx="8146221" cy="400110"/>
          </a:xfrm>
          <a:prstGeom prst="rect">
            <a:avLst/>
          </a:prstGeom>
        </p:spPr>
        <p:txBody>
          <a:bodyPr wrap="square" lIns="0" rIns="0" anchor="b" anchorCtr="0">
            <a:spAutoFit/>
          </a:bodyPr>
          <a:lstStyle/>
          <a:p>
            <a:pPr fontAlgn="base">
              <a:spcBef>
                <a:spcPct val="0"/>
              </a:spcBef>
              <a:spcAft>
                <a:spcPct val="0"/>
              </a:spcAft>
              <a:defRPr/>
            </a:pPr>
            <a:r>
              <a:rPr lang="en-US" sz="1000" i="1" dirty="0">
                <a:solidFill>
                  <a:srgbClr val="000000"/>
                </a:solidFill>
                <a:latin typeface="Arial Narrow" pitchFamily="34" charset="0"/>
                <a:ea typeface="ＭＳ Ｐゴシック" charset="0"/>
              </a:rPr>
              <a:t>Such a plan does not assure a profit and does not protect against a loss in a declining market. Dollar-cost averaging involves continuous investment in securities, regardless of fluctuating price levels. Investors should consider their financial ability to continue purchases through periods of low price levels or changing economic conditions.</a:t>
            </a:r>
          </a:p>
        </p:txBody>
      </p:sp>
    </p:spTree>
    <p:extLst>
      <p:ext uri="{BB962C8B-B14F-4D97-AF65-F5344CB8AC3E}">
        <p14:creationId xmlns:p14="http://schemas.microsoft.com/office/powerpoint/2010/main" val="1498224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8" name="Rectangle 64"/>
          <p:cNvSpPr>
            <a:spLocks noGrp="1" noChangeArrowheads="1"/>
          </p:cNvSpPr>
          <p:nvPr>
            <p:ph type="title"/>
          </p:nvPr>
        </p:nvSpPr>
        <p:spPr/>
        <p:txBody>
          <a:bodyPr/>
          <a:lstStyle/>
          <a:p>
            <a:pPr eaLnBrk="1" hangingPunct="1">
              <a:defRPr/>
            </a:pPr>
            <a:r>
              <a:rPr lang="en-US"/>
              <a:t>The Mechanics of Dollar-Cost Averaging</a:t>
            </a:r>
          </a:p>
        </p:txBody>
      </p:sp>
      <p:sp>
        <p:nvSpPr>
          <p:cNvPr id="47107" name="Text Box 2"/>
          <p:cNvSpPr txBox="1">
            <a:spLocks noChangeArrowheads="1"/>
          </p:cNvSpPr>
          <p:nvPr/>
        </p:nvSpPr>
        <p:spPr bwMode="gray">
          <a:xfrm>
            <a:off x="256309" y="4038600"/>
            <a:ext cx="7534275"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344738" algn="l"/>
              </a:tabLst>
              <a:defRPr sz="1600">
                <a:solidFill>
                  <a:schemeClr val="tx1"/>
                </a:solidFill>
                <a:latin typeface="Arial" charset="0"/>
                <a:ea typeface="Geneva" charset="0"/>
              </a:defRPr>
            </a:lvl1pPr>
            <a:lvl2pPr marL="742950" indent="-285750" eaLnBrk="0" hangingPunct="0">
              <a:tabLst>
                <a:tab pos="2344738" algn="l"/>
              </a:tabLst>
              <a:defRPr sz="1600">
                <a:solidFill>
                  <a:schemeClr val="tx1"/>
                </a:solidFill>
                <a:latin typeface="Arial" charset="0"/>
                <a:ea typeface="Geneva" charset="0"/>
              </a:defRPr>
            </a:lvl2pPr>
            <a:lvl3pPr marL="1143000" indent="-228600" eaLnBrk="0" hangingPunct="0">
              <a:tabLst>
                <a:tab pos="2344738" algn="l"/>
              </a:tabLst>
              <a:defRPr sz="1600">
                <a:solidFill>
                  <a:schemeClr val="tx1"/>
                </a:solidFill>
                <a:latin typeface="Arial" charset="0"/>
                <a:ea typeface="Geneva" charset="0"/>
              </a:defRPr>
            </a:lvl3pPr>
            <a:lvl4pPr marL="1600200" indent="-228600" eaLnBrk="0" hangingPunct="0">
              <a:tabLst>
                <a:tab pos="2344738" algn="l"/>
              </a:tabLst>
              <a:defRPr sz="1600">
                <a:solidFill>
                  <a:schemeClr val="tx1"/>
                </a:solidFill>
                <a:latin typeface="Arial" charset="0"/>
                <a:ea typeface="Geneva" charset="0"/>
              </a:defRPr>
            </a:lvl4pPr>
            <a:lvl5pPr marL="2057400" indent="-228600" eaLnBrk="0" hangingPunct="0">
              <a:tabLst>
                <a:tab pos="2344738" algn="l"/>
              </a:tabLst>
              <a:defRPr sz="1600">
                <a:solidFill>
                  <a:schemeClr val="tx1"/>
                </a:solidFill>
                <a:latin typeface="Arial" charset="0"/>
                <a:ea typeface="Geneva" charset="0"/>
              </a:defRPr>
            </a:lvl5pPr>
            <a:lvl6pPr marL="2514600" indent="-228600" eaLnBrk="0" fontAlgn="base" hangingPunct="0">
              <a:spcBef>
                <a:spcPct val="0"/>
              </a:spcBef>
              <a:spcAft>
                <a:spcPct val="0"/>
              </a:spcAft>
              <a:tabLst>
                <a:tab pos="2344738" algn="l"/>
              </a:tabLst>
              <a:defRPr sz="1600">
                <a:solidFill>
                  <a:schemeClr val="tx1"/>
                </a:solidFill>
                <a:latin typeface="Arial" charset="0"/>
                <a:ea typeface="Geneva" charset="0"/>
              </a:defRPr>
            </a:lvl6pPr>
            <a:lvl7pPr marL="2971800" indent="-228600" eaLnBrk="0" fontAlgn="base" hangingPunct="0">
              <a:spcBef>
                <a:spcPct val="0"/>
              </a:spcBef>
              <a:spcAft>
                <a:spcPct val="0"/>
              </a:spcAft>
              <a:tabLst>
                <a:tab pos="2344738" algn="l"/>
              </a:tabLst>
              <a:defRPr sz="1600">
                <a:solidFill>
                  <a:schemeClr val="tx1"/>
                </a:solidFill>
                <a:latin typeface="Arial" charset="0"/>
                <a:ea typeface="Geneva" charset="0"/>
              </a:defRPr>
            </a:lvl7pPr>
            <a:lvl8pPr marL="3429000" indent="-228600" eaLnBrk="0" fontAlgn="base" hangingPunct="0">
              <a:spcBef>
                <a:spcPct val="0"/>
              </a:spcBef>
              <a:spcAft>
                <a:spcPct val="0"/>
              </a:spcAft>
              <a:tabLst>
                <a:tab pos="2344738" algn="l"/>
              </a:tabLst>
              <a:defRPr sz="1600">
                <a:solidFill>
                  <a:schemeClr val="tx1"/>
                </a:solidFill>
                <a:latin typeface="Arial" charset="0"/>
                <a:ea typeface="Geneva" charset="0"/>
              </a:defRPr>
            </a:lvl8pPr>
            <a:lvl9pPr marL="3886200" indent="-228600" eaLnBrk="0" fontAlgn="base" hangingPunct="0">
              <a:spcBef>
                <a:spcPct val="0"/>
              </a:spcBef>
              <a:spcAft>
                <a:spcPct val="0"/>
              </a:spcAft>
              <a:tabLst>
                <a:tab pos="2344738" algn="l"/>
              </a:tabLst>
              <a:defRPr sz="1600">
                <a:solidFill>
                  <a:schemeClr val="tx1"/>
                </a:solidFill>
                <a:latin typeface="Arial" charset="0"/>
                <a:ea typeface="Geneva" charset="0"/>
              </a:defRPr>
            </a:lvl9pPr>
          </a:lstStyle>
          <a:p>
            <a:pPr eaLnBrk="1" fontAlgn="base" hangingPunct="1">
              <a:spcBef>
                <a:spcPct val="15000"/>
              </a:spcBef>
              <a:spcAft>
                <a:spcPct val="0"/>
              </a:spcAft>
              <a:defRPr/>
            </a:pPr>
            <a:endParaRPr lang="en-US" sz="1000" b="1" dirty="0" smtClean="0">
              <a:solidFill>
                <a:srgbClr val="00599C"/>
              </a:solidFill>
              <a:latin typeface="Arial Narrow" charset="0"/>
              <a:cs typeface="Times New Roman" charset="0"/>
            </a:endParaRPr>
          </a:p>
          <a:p>
            <a:pPr eaLnBrk="1" fontAlgn="base" hangingPunct="1">
              <a:spcBef>
                <a:spcPct val="15000"/>
              </a:spcBef>
              <a:spcAft>
                <a:spcPct val="0"/>
              </a:spcAft>
              <a:defRPr/>
            </a:pPr>
            <a:r>
              <a:rPr lang="en-US" sz="1800" b="1" dirty="0" smtClean="0">
                <a:solidFill>
                  <a:srgbClr val="000000"/>
                </a:solidFill>
                <a:cs typeface="Arial" charset="0"/>
              </a:rPr>
              <a:t>Average Share Price:	$10.00 </a:t>
            </a:r>
            <a:r>
              <a:rPr lang="en-US" sz="1800" dirty="0" smtClean="0">
                <a:solidFill>
                  <a:srgbClr val="000000"/>
                </a:solidFill>
                <a:cs typeface="Arial" charset="0"/>
              </a:rPr>
              <a:t>($40</a:t>
            </a:r>
            <a:r>
              <a:rPr lang="en-US" sz="1800" dirty="0" smtClean="0">
                <a:solidFill>
                  <a:srgbClr val="000000"/>
                </a:solidFill>
                <a:cs typeface="Times New Roman" charset="0"/>
              </a:rPr>
              <a:t>/</a:t>
            </a:r>
            <a:r>
              <a:rPr lang="en-US" sz="1800" dirty="0" smtClean="0">
                <a:solidFill>
                  <a:srgbClr val="000000"/>
                </a:solidFill>
                <a:cs typeface="Arial" charset="0"/>
              </a:rPr>
              <a:t>4 purchases)</a:t>
            </a:r>
            <a:endParaRPr lang="en-US" sz="1800" dirty="0" smtClean="0">
              <a:solidFill>
                <a:srgbClr val="000000"/>
              </a:solidFill>
              <a:cs typeface="Times New Roman" charset="0"/>
            </a:endParaRPr>
          </a:p>
          <a:p>
            <a:pPr eaLnBrk="1" fontAlgn="base" hangingPunct="1">
              <a:spcBef>
                <a:spcPct val="15000"/>
              </a:spcBef>
              <a:spcAft>
                <a:spcPct val="0"/>
              </a:spcAft>
              <a:defRPr/>
            </a:pPr>
            <a:r>
              <a:rPr lang="en-US" sz="1800" b="1" dirty="0" smtClean="0">
                <a:solidFill>
                  <a:srgbClr val="000000"/>
                </a:solidFill>
                <a:cs typeface="Arial" charset="0"/>
              </a:rPr>
              <a:t>Average Share Cost:	$9.88 </a:t>
            </a:r>
            <a:r>
              <a:rPr lang="en-US" sz="1800" dirty="0" smtClean="0">
                <a:solidFill>
                  <a:srgbClr val="000000"/>
                </a:solidFill>
                <a:cs typeface="Arial" charset="0"/>
              </a:rPr>
              <a:t>($2,000/202.3 shares)</a:t>
            </a:r>
          </a:p>
          <a:p>
            <a:pPr eaLnBrk="1" fontAlgn="base" hangingPunct="1">
              <a:spcBef>
                <a:spcPct val="15000"/>
              </a:spcBef>
              <a:spcAft>
                <a:spcPct val="0"/>
              </a:spcAft>
              <a:defRPr/>
            </a:pPr>
            <a:endParaRPr lang="en-US" sz="800" b="1" dirty="0" smtClean="0">
              <a:solidFill>
                <a:srgbClr val="000000"/>
              </a:solidFill>
              <a:cs typeface="Times New Roman" charset="0"/>
            </a:endParaRPr>
          </a:p>
          <a:p>
            <a:pPr eaLnBrk="1" fontAlgn="base" hangingPunct="1">
              <a:spcBef>
                <a:spcPct val="15000"/>
              </a:spcBef>
              <a:spcAft>
                <a:spcPct val="0"/>
              </a:spcAft>
              <a:defRPr/>
            </a:pPr>
            <a:r>
              <a:rPr lang="en-US" sz="1400" b="1" i="1" dirty="0" smtClean="0">
                <a:solidFill>
                  <a:srgbClr val="000000"/>
                </a:solidFill>
                <a:cs typeface="Arial" charset="0"/>
              </a:rPr>
              <a:t>The average cost of your shares would be 1.1% lower than the average share price over that period.</a:t>
            </a:r>
          </a:p>
        </p:txBody>
      </p:sp>
      <p:graphicFrame>
        <p:nvGraphicFramePr>
          <p:cNvPr id="709746" name="Group 114"/>
          <p:cNvGraphicFramePr>
            <a:graphicFrameLocks noGrp="1"/>
          </p:cNvGraphicFramePr>
          <p:nvPr>
            <p:extLst>
              <p:ext uri="{D42A27DB-BD31-4B8C-83A1-F6EECF244321}">
                <p14:modId xmlns:p14="http://schemas.microsoft.com/office/powerpoint/2010/main" val="3538503865"/>
              </p:ext>
            </p:extLst>
          </p:nvPr>
        </p:nvGraphicFramePr>
        <p:xfrm>
          <a:off x="311979" y="1447800"/>
          <a:ext cx="8066087" cy="2536131"/>
        </p:xfrm>
        <a:graphic>
          <a:graphicData uri="http://schemas.openxmlformats.org/drawingml/2006/table">
            <a:tbl>
              <a:tblPr/>
              <a:tblGrid>
                <a:gridCol w="1835771"/>
                <a:gridCol w="2748883"/>
                <a:gridCol w="1533948"/>
                <a:gridCol w="1947485"/>
              </a:tblGrid>
              <a:tr h="615764">
                <a:tc>
                  <a:txBody>
                    <a:bodyPr/>
                    <a:lstStyle/>
                    <a:p>
                      <a:pPr marL="0" marR="0" lvl="0" indent="0" algn="l"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chemeClr val="accent1"/>
                          </a:solidFill>
                          <a:effectLst/>
                          <a:latin typeface="Arial" charset="0"/>
                        </a:rPr>
                        <a:t> </a:t>
                      </a:r>
                      <a:r>
                        <a:rPr kumimoji="0" lang="en-US" sz="1600" b="1" i="0" u="none" strike="noStrike" cap="none" normalizeH="0" baseline="0" dirty="0" smtClean="0">
                          <a:ln>
                            <a:noFill/>
                          </a:ln>
                          <a:solidFill>
                            <a:schemeClr val="accent1"/>
                          </a:solidFill>
                          <a:effectLst/>
                          <a:latin typeface="Arial" charset="0"/>
                        </a:rPr>
                        <a:t>Month</a:t>
                      </a:r>
                      <a:r>
                        <a:rPr kumimoji="0" lang="en-US" sz="1600" b="0" i="0" u="none" strike="noStrike" cap="none" normalizeH="0" baseline="0" dirty="0" smtClean="0">
                          <a:ln>
                            <a:noFill/>
                          </a:ln>
                          <a:solidFill>
                            <a:schemeClr val="accent1"/>
                          </a:solidFill>
                          <a:effectLst/>
                          <a:latin typeface="Arial" charset="0"/>
                        </a:rPr>
                        <a:t> </a:t>
                      </a:r>
                    </a:p>
                  </a:txBody>
                  <a:tcPr marT="45725" marB="45725" anchor="b" horzOverflow="overflow">
                    <a:lnL cap="flat">
                      <a:noFill/>
                    </a:lnL>
                    <a:lnR>
                      <a:noFill/>
                    </a:lnR>
                    <a:lnT cap="flat">
                      <a:noFill/>
                    </a:lnT>
                    <a:lnB w="6350" cap="flat" cmpd="sng" algn="ctr">
                      <a:solidFill>
                        <a:srgbClr val="0055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accent1"/>
                          </a:solidFill>
                          <a:effectLst/>
                          <a:latin typeface="Arial" charset="0"/>
                          <a:cs typeface="Arial" charset="0"/>
                        </a:rPr>
                        <a:t>Monthly </a:t>
                      </a:r>
                      <a:endParaRPr kumimoji="0" lang="en-US" sz="1600" b="1" i="0" u="none" strike="noStrike" cap="none" normalizeH="0" baseline="0" dirty="0" smtClean="0">
                        <a:ln>
                          <a:noFill/>
                        </a:ln>
                        <a:solidFill>
                          <a:schemeClr val="accent1"/>
                        </a:solidFill>
                        <a:effectLst/>
                        <a:latin typeface="Arial" charset="0"/>
                      </a:endParaRPr>
                    </a:p>
                    <a:p>
                      <a:pPr marL="0" marR="0" lvl="0" indent="0" algn="ct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accent1"/>
                          </a:solidFill>
                          <a:effectLst/>
                          <a:latin typeface="Arial" charset="0"/>
                        </a:rPr>
                        <a:t>Investment Amount</a:t>
                      </a:r>
                    </a:p>
                  </a:txBody>
                  <a:tcPr marT="45725" marB="45725" anchor="b" horzOverflow="overflow">
                    <a:lnL>
                      <a:noFill/>
                    </a:lnL>
                    <a:lnR>
                      <a:noFill/>
                    </a:lnR>
                    <a:lnT cap="flat">
                      <a:noFill/>
                    </a:lnT>
                    <a:lnB w="6350" cap="flat" cmpd="sng" algn="ctr">
                      <a:solidFill>
                        <a:srgbClr val="0055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accent1"/>
                          </a:solidFill>
                          <a:effectLst/>
                          <a:latin typeface="Arial" charset="0"/>
                        </a:rPr>
                        <a:t>Share Price</a:t>
                      </a:r>
                    </a:p>
                  </a:txBody>
                  <a:tcPr marT="45725" marB="45725" anchor="b" horzOverflow="overflow">
                    <a:lnL>
                      <a:noFill/>
                    </a:lnL>
                    <a:lnR>
                      <a:noFill/>
                    </a:lnR>
                    <a:lnT cap="flat">
                      <a:noFill/>
                    </a:lnT>
                    <a:lnB w="6350" cap="flat" cmpd="sng" algn="ctr">
                      <a:solidFill>
                        <a:srgbClr val="0055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accent1"/>
                          </a:solidFill>
                          <a:effectLst/>
                          <a:latin typeface="Arial" charset="0"/>
                          <a:cs typeface="Arial" charset="0"/>
                        </a:rPr>
                        <a:t>Shares Purchased</a:t>
                      </a:r>
                    </a:p>
                    <a:p>
                      <a:pPr marL="0" marR="0" lvl="0" indent="0" algn="ct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accent1"/>
                          </a:solidFill>
                          <a:effectLst/>
                          <a:latin typeface="Arial" charset="0"/>
                          <a:cs typeface="Arial" charset="0"/>
                        </a:rPr>
                        <a:t>Each Month</a:t>
                      </a:r>
                      <a:endParaRPr kumimoji="0" lang="en-US" sz="1600" b="0" i="0" u="none" strike="noStrike" cap="none" normalizeH="0" baseline="0" dirty="0" smtClean="0">
                        <a:ln>
                          <a:noFill/>
                        </a:ln>
                        <a:solidFill>
                          <a:schemeClr val="accent1"/>
                        </a:solidFill>
                        <a:effectLst/>
                        <a:latin typeface="Arial" charset="0"/>
                      </a:endParaRPr>
                    </a:p>
                  </a:txBody>
                  <a:tcPr marT="45725" marB="45725" anchor="b" horzOverflow="overflow">
                    <a:lnL>
                      <a:noFill/>
                    </a:lnL>
                    <a:lnR cap="flat">
                      <a:noFill/>
                    </a:lnR>
                    <a:lnT cap="flat">
                      <a:noFill/>
                    </a:lnT>
                    <a:lnB w="6350" cap="flat" cmpd="sng" algn="ctr">
                      <a:solidFill>
                        <a:srgbClr val="005598"/>
                      </a:solidFill>
                      <a:prstDash val="solid"/>
                      <a:round/>
                      <a:headEnd type="none" w="med" len="med"/>
                      <a:tailEnd type="none" w="med" len="med"/>
                    </a:lnB>
                    <a:lnTlToBr>
                      <a:noFill/>
                    </a:lnTlToBr>
                    <a:lnBlToTr>
                      <a:noFill/>
                    </a:lnBlToTr>
                    <a:noFill/>
                  </a:tcPr>
                </a:tc>
              </a:tr>
              <a:tr h="335317">
                <a:tc>
                  <a:txBody>
                    <a:bodyPr/>
                    <a:lstStyle/>
                    <a:p>
                      <a:pPr marL="0" marR="0" lvl="0" indent="0" algn="l"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January</a:t>
                      </a:r>
                    </a:p>
                  </a:txBody>
                  <a:tcPr marT="45725" marB="45725" anchor="ctr" horzOverflow="overflow">
                    <a:lnL cap="flat">
                      <a:noFill/>
                    </a:lnL>
                    <a:lnR>
                      <a:noFill/>
                    </a:lnR>
                    <a:lnT w="6350" cap="flat" cmpd="sng" algn="ctr">
                      <a:solidFill>
                        <a:srgbClr val="005598"/>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$500</a:t>
                      </a:r>
                    </a:p>
                  </a:txBody>
                  <a:tcPr marR="914400" marT="45725" marB="45725" anchor="ctr" horzOverflow="overflow">
                    <a:lnL>
                      <a:noFill/>
                    </a:lnL>
                    <a:lnR>
                      <a:noFill/>
                    </a:lnR>
                    <a:lnT w="6350" cap="flat" cmpd="sng" algn="ctr">
                      <a:solidFill>
                        <a:srgbClr val="005598"/>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smtClean="0">
                          <a:ln>
                            <a:noFill/>
                          </a:ln>
                          <a:solidFill>
                            <a:srgbClr val="000000"/>
                          </a:solidFill>
                          <a:effectLst/>
                          <a:latin typeface="Arial" charset="0"/>
                        </a:rPr>
                        <a:t>$8.50</a:t>
                      </a:r>
                    </a:p>
                  </a:txBody>
                  <a:tcPr marR="365760" marT="45725" marB="45725" anchor="ctr" horzOverflow="overflow">
                    <a:lnL>
                      <a:noFill/>
                    </a:lnL>
                    <a:lnR>
                      <a:noFill/>
                    </a:lnR>
                    <a:lnT w="6350" cap="flat" cmpd="sng" algn="ctr">
                      <a:solidFill>
                        <a:srgbClr val="005598"/>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smtClean="0">
                          <a:ln>
                            <a:noFill/>
                          </a:ln>
                          <a:solidFill>
                            <a:srgbClr val="000000"/>
                          </a:solidFill>
                          <a:effectLst/>
                          <a:latin typeface="Arial" charset="0"/>
                        </a:rPr>
                        <a:t>58.80</a:t>
                      </a:r>
                    </a:p>
                  </a:txBody>
                  <a:tcPr marR="731520" marT="45725" marB="45725" anchor="ctr" horzOverflow="overflow">
                    <a:lnL>
                      <a:noFill/>
                    </a:lnL>
                    <a:lnR cap="flat">
                      <a:noFill/>
                    </a:lnR>
                    <a:lnT w="6350" cap="flat" cmpd="sng" algn="ctr">
                      <a:solidFill>
                        <a:srgbClr val="005598"/>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r>
              <a:tr h="335317">
                <a:tc>
                  <a:txBody>
                    <a:bodyPr/>
                    <a:lstStyle/>
                    <a:p>
                      <a:pPr marL="0" marR="0" lvl="0" indent="0" algn="l"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smtClean="0">
                          <a:ln>
                            <a:noFill/>
                          </a:ln>
                          <a:solidFill>
                            <a:srgbClr val="000000"/>
                          </a:solidFill>
                          <a:effectLst/>
                          <a:latin typeface="Arial" charset="0"/>
                        </a:rPr>
                        <a:t>February</a:t>
                      </a:r>
                    </a:p>
                  </a:txBody>
                  <a:tcPr marT="45725" marB="45725" anchor="ctr" horzOverflow="overflow">
                    <a:lnL cap="flat">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$500</a:t>
                      </a:r>
                    </a:p>
                  </a:txBody>
                  <a:tcPr marR="914400" marT="45725" marB="45725"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smtClean="0">
                          <a:ln>
                            <a:noFill/>
                          </a:ln>
                          <a:solidFill>
                            <a:srgbClr val="000000"/>
                          </a:solidFill>
                          <a:effectLst/>
                          <a:latin typeface="Arial" charset="0"/>
                        </a:rPr>
                        <a:t>$10.00</a:t>
                      </a:r>
                    </a:p>
                  </a:txBody>
                  <a:tcPr marR="365760" marT="45725" marB="45725"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smtClean="0">
                          <a:ln>
                            <a:noFill/>
                          </a:ln>
                          <a:solidFill>
                            <a:srgbClr val="000000"/>
                          </a:solidFill>
                          <a:effectLst/>
                          <a:latin typeface="Arial" charset="0"/>
                        </a:rPr>
                        <a:t>50.00</a:t>
                      </a:r>
                    </a:p>
                  </a:txBody>
                  <a:tcPr marR="731520" marT="45725" marB="45725" anchor="ctr" horzOverflow="overflow">
                    <a:lnL>
                      <a:noFill/>
                    </a:lnL>
                    <a:lnR cap="flat">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r>
              <a:tr h="335317">
                <a:tc>
                  <a:txBody>
                    <a:bodyPr/>
                    <a:lstStyle/>
                    <a:p>
                      <a:pPr marL="0" marR="0" lvl="0" indent="0" algn="l"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March</a:t>
                      </a:r>
                    </a:p>
                  </a:txBody>
                  <a:tcPr marT="45725" marB="45725" anchor="ctr" horzOverflow="overflow">
                    <a:lnL cap="flat">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$500</a:t>
                      </a:r>
                    </a:p>
                  </a:txBody>
                  <a:tcPr marR="914400" marT="45725" marB="45725"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$11.50</a:t>
                      </a:r>
                    </a:p>
                  </a:txBody>
                  <a:tcPr marR="365760" marT="45725" marB="45725"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smtClean="0">
                          <a:ln>
                            <a:noFill/>
                          </a:ln>
                          <a:solidFill>
                            <a:srgbClr val="000000"/>
                          </a:solidFill>
                          <a:effectLst/>
                          <a:latin typeface="Arial" charset="0"/>
                        </a:rPr>
                        <a:t>43.50</a:t>
                      </a:r>
                    </a:p>
                  </a:txBody>
                  <a:tcPr marR="731520" marT="45725" marB="45725" anchor="ctr" horzOverflow="overflow">
                    <a:lnL>
                      <a:noFill/>
                    </a:lnL>
                    <a:lnR cap="flat">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r>
              <a:tr h="335317">
                <a:tc>
                  <a:txBody>
                    <a:bodyPr/>
                    <a:lstStyle/>
                    <a:p>
                      <a:pPr marL="0" marR="0" lvl="0" indent="0" algn="l"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April</a:t>
                      </a:r>
                    </a:p>
                  </a:txBody>
                  <a:tcPr marT="45725" marB="45725" anchor="ctr" horzOverflow="overflow">
                    <a:lnL cap="flat">
                      <a:noFill/>
                    </a:lnL>
                    <a:lnR>
                      <a:noFill/>
                    </a:lnR>
                    <a:lnT w="3175" cap="flat" cmpd="sng" algn="ctr">
                      <a:solidFill>
                        <a:schemeClr val="bg1">
                          <a:lumMod val="65000"/>
                        </a:schemeClr>
                      </a:solidFill>
                      <a:prstDash val="solid"/>
                      <a:round/>
                      <a:headEnd type="none" w="med" len="med"/>
                      <a:tailEnd type="none" w="med" len="med"/>
                    </a:lnT>
                    <a:lnB w="19050" cap="flat" cmpd="sng" algn="ctr">
                      <a:solidFill>
                        <a:srgbClr val="005598"/>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$500</a:t>
                      </a:r>
                    </a:p>
                  </a:txBody>
                  <a:tcPr marR="914400" marT="45725" marB="45725" anchor="ctr" horzOverflow="overflow">
                    <a:lnL>
                      <a:noFill/>
                    </a:lnL>
                    <a:lnR>
                      <a:noFill/>
                    </a:lnR>
                    <a:lnT w="3175" cap="flat" cmpd="sng" algn="ctr">
                      <a:solidFill>
                        <a:schemeClr val="bg1">
                          <a:lumMod val="65000"/>
                        </a:schemeClr>
                      </a:solidFill>
                      <a:prstDash val="solid"/>
                      <a:round/>
                      <a:headEnd type="none" w="med" len="med"/>
                      <a:tailEnd type="none" w="med" len="med"/>
                    </a:lnT>
                    <a:lnB w="19050" cap="flat" cmpd="sng" algn="ctr">
                      <a:solidFill>
                        <a:srgbClr val="005598"/>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$10.00</a:t>
                      </a:r>
                    </a:p>
                  </a:txBody>
                  <a:tcPr marR="365760" marT="45725" marB="45725" anchor="ctr" horzOverflow="overflow">
                    <a:lnL>
                      <a:noFill/>
                    </a:lnL>
                    <a:lnR>
                      <a:noFill/>
                    </a:lnR>
                    <a:lnT w="3175" cap="flat" cmpd="sng" algn="ctr">
                      <a:solidFill>
                        <a:schemeClr val="bg1">
                          <a:lumMod val="65000"/>
                        </a:schemeClr>
                      </a:solidFill>
                      <a:prstDash val="solid"/>
                      <a:round/>
                      <a:headEnd type="none" w="med" len="med"/>
                      <a:tailEnd type="none" w="med" len="med"/>
                    </a:lnT>
                    <a:lnB w="19050" cap="flat" cmpd="sng" algn="ctr">
                      <a:solidFill>
                        <a:srgbClr val="005598"/>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0" i="0" u="none" strike="noStrike" cap="none" normalizeH="0" baseline="0" dirty="0" smtClean="0">
                          <a:ln>
                            <a:noFill/>
                          </a:ln>
                          <a:solidFill>
                            <a:srgbClr val="000000"/>
                          </a:solidFill>
                          <a:effectLst/>
                          <a:latin typeface="Arial" charset="0"/>
                        </a:rPr>
                        <a:t>50.00</a:t>
                      </a:r>
                    </a:p>
                  </a:txBody>
                  <a:tcPr marR="731520" marT="45725" marB="45725" anchor="ctr" horzOverflow="overflow">
                    <a:lnL>
                      <a:noFill/>
                    </a:lnL>
                    <a:lnR cap="flat">
                      <a:noFill/>
                    </a:lnR>
                    <a:lnT w="3175" cap="flat" cmpd="sng" algn="ctr">
                      <a:solidFill>
                        <a:schemeClr val="bg1">
                          <a:lumMod val="65000"/>
                        </a:schemeClr>
                      </a:solidFill>
                      <a:prstDash val="solid"/>
                      <a:round/>
                      <a:headEnd type="none" w="med" len="med"/>
                      <a:tailEnd type="none" w="med" len="med"/>
                    </a:lnT>
                    <a:lnB w="19050" cap="flat" cmpd="sng" algn="ctr">
                      <a:solidFill>
                        <a:srgbClr val="005598"/>
                      </a:solidFill>
                      <a:prstDash val="solid"/>
                      <a:round/>
                      <a:headEnd type="none" w="med" len="med"/>
                      <a:tailEnd type="none" w="med" len="med"/>
                    </a:lnB>
                    <a:lnTlToBr>
                      <a:noFill/>
                    </a:lnTlToBr>
                    <a:lnBlToTr>
                      <a:noFill/>
                    </a:lnBlToTr>
                    <a:noFill/>
                  </a:tcPr>
                </a:tc>
              </a:tr>
              <a:tr h="335317">
                <a:tc>
                  <a:txBody>
                    <a:bodyPr/>
                    <a:lstStyle/>
                    <a:p>
                      <a:pPr marL="0" marR="0" lvl="0" indent="0" algn="l"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tx1"/>
                          </a:solidFill>
                          <a:effectLst/>
                          <a:latin typeface="Arial" charset="0"/>
                        </a:rPr>
                        <a:t>TOTAL</a:t>
                      </a:r>
                      <a:endParaRPr kumimoji="0" lang="en-US" sz="1600" b="0" i="0" u="none" strike="noStrike" cap="none" normalizeH="0" baseline="0" dirty="0" smtClean="0">
                        <a:ln>
                          <a:noFill/>
                        </a:ln>
                        <a:solidFill>
                          <a:schemeClr val="tx1"/>
                        </a:solidFill>
                        <a:effectLst/>
                        <a:latin typeface="Arial" charset="0"/>
                      </a:endParaRPr>
                    </a:p>
                  </a:txBody>
                  <a:tcPr marT="45725" marB="45725" anchor="ctr" horzOverflow="overflow">
                    <a:lnL cap="flat">
                      <a:noFill/>
                    </a:lnL>
                    <a:lnR>
                      <a:noFill/>
                    </a:lnR>
                    <a:lnT w="19050" cap="flat" cmpd="sng" algn="ctr">
                      <a:solidFill>
                        <a:srgbClr val="005598"/>
                      </a:solidFill>
                      <a:prstDash val="solid"/>
                      <a:round/>
                      <a:headEnd type="none" w="med" len="med"/>
                      <a:tailEnd type="none" w="med" len="med"/>
                    </a:lnT>
                    <a:lnB cap="flat">
                      <a:noFill/>
                    </a:lnB>
                    <a:lnTlToBr>
                      <a:noFill/>
                    </a:lnTlToBr>
                    <a:lnBlToTr>
                      <a:noFill/>
                    </a:lnBlToTr>
                    <a:solidFill>
                      <a:srgbClr val="CCECF8"/>
                    </a:solid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tx1"/>
                          </a:solidFill>
                          <a:effectLst/>
                          <a:latin typeface="Arial" charset="0"/>
                        </a:rPr>
                        <a:t>$2,000</a:t>
                      </a:r>
                    </a:p>
                  </a:txBody>
                  <a:tcPr marR="914400" marT="45725" marB="45725" anchor="ctr" horzOverflow="overflow">
                    <a:lnL>
                      <a:noFill/>
                    </a:lnL>
                    <a:lnR>
                      <a:noFill/>
                    </a:lnR>
                    <a:lnT w="19050" cap="flat" cmpd="sng" algn="ctr">
                      <a:solidFill>
                        <a:srgbClr val="005598"/>
                      </a:solidFill>
                      <a:prstDash val="solid"/>
                      <a:round/>
                      <a:headEnd type="none" w="med" len="med"/>
                      <a:tailEnd type="none" w="med" len="med"/>
                    </a:lnT>
                    <a:lnB cap="flat">
                      <a:noFill/>
                    </a:lnB>
                    <a:lnTlToBr>
                      <a:noFill/>
                    </a:lnTlToBr>
                    <a:lnBlToTr>
                      <a:noFill/>
                    </a:lnBlToTr>
                    <a:solidFill>
                      <a:srgbClr val="CCECF8"/>
                    </a:solid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$40.00</a:t>
                      </a:r>
                      <a:r>
                        <a:rPr kumimoji="0" lang="en-US" sz="1600" b="1" i="0" u="none" strike="noStrike" cap="none" normalizeH="0" baseline="30000" dirty="0" smtClean="0">
                          <a:ln>
                            <a:noFill/>
                          </a:ln>
                          <a:solidFill>
                            <a:schemeClr val="tx1"/>
                          </a:solidFill>
                          <a:effectLst/>
                          <a:latin typeface="Arial" charset="0"/>
                          <a:cs typeface="Times New Roman" pitchFamily="18" charset="0"/>
                        </a:rPr>
                        <a:t>1</a:t>
                      </a:r>
                      <a:endParaRPr kumimoji="0" lang="en-US" sz="1600" b="0" i="0" u="none" strike="noStrike" cap="none" normalizeH="0" baseline="0" dirty="0" smtClean="0">
                        <a:ln>
                          <a:noFill/>
                        </a:ln>
                        <a:solidFill>
                          <a:schemeClr val="tx1"/>
                        </a:solidFill>
                        <a:effectLst/>
                        <a:latin typeface="Arial" charset="0"/>
                      </a:endParaRPr>
                    </a:p>
                  </a:txBody>
                  <a:tcPr marR="365760" marT="45725" marB="45725" anchor="ctr" horzOverflow="overflow">
                    <a:lnL>
                      <a:noFill/>
                    </a:lnL>
                    <a:lnR>
                      <a:noFill/>
                    </a:lnR>
                    <a:lnT w="19050" cap="flat" cmpd="sng" algn="ctr">
                      <a:solidFill>
                        <a:srgbClr val="005598"/>
                      </a:solidFill>
                      <a:prstDash val="solid"/>
                      <a:round/>
                      <a:headEnd type="none" w="med" len="med"/>
                      <a:tailEnd type="none" w="med" len="med"/>
                    </a:lnT>
                    <a:lnB cap="flat">
                      <a:noFill/>
                    </a:lnB>
                    <a:lnTlToBr>
                      <a:noFill/>
                    </a:lnTlToBr>
                    <a:lnBlToTr>
                      <a:noFill/>
                    </a:lnBlToTr>
                    <a:solidFill>
                      <a:srgbClr val="CCECF8"/>
                    </a:solidFill>
                  </a:tcPr>
                </a:tc>
                <a:tc>
                  <a:txBody>
                    <a:bodyPr/>
                    <a:lstStyle/>
                    <a:p>
                      <a:pPr marL="0" marR="0" lvl="0" indent="0" algn="r" defTabSz="914400" rtl="0" eaLnBrk="1" fontAlgn="base" latinLnBrk="0" hangingPunct="1">
                        <a:lnSpc>
                          <a:spcPct val="100000"/>
                        </a:lnSpc>
                        <a:spcBef>
                          <a:spcPct val="15000"/>
                        </a:spcBef>
                        <a:spcAft>
                          <a:spcPct val="0"/>
                        </a:spcAft>
                        <a:buClr>
                          <a:srgbClr val="004FA6"/>
                        </a:buClr>
                        <a:buSzPct val="115000"/>
                        <a:buFontTx/>
                        <a:buNone/>
                        <a:tabLst/>
                      </a:pPr>
                      <a:r>
                        <a:rPr kumimoji="0" lang="en-US" sz="1600" b="1" i="0" u="none" strike="noStrike" cap="none" normalizeH="0" baseline="0" dirty="0" smtClean="0">
                          <a:ln>
                            <a:noFill/>
                          </a:ln>
                          <a:solidFill>
                            <a:schemeClr val="tx1"/>
                          </a:solidFill>
                          <a:effectLst/>
                          <a:latin typeface="Arial" charset="0"/>
                        </a:rPr>
                        <a:t>202.30</a:t>
                      </a:r>
                      <a:endParaRPr kumimoji="0" lang="en-US" sz="1600" b="0" i="0" u="none" strike="noStrike" cap="none" normalizeH="0" baseline="0" dirty="0" smtClean="0">
                        <a:ln>
                          <a:noFill/>
                        </a:ln>
                        <a:solidFill>
                          <a:schemeClr val="tx1"/>
                        </a:solidFill>
                        <a:effectLst/>
                        <a:latin typeface="Arial" charset="0"/>
                      </a:endParaRPr>
                    </a:p>
                  </a:txBody>
                  <a:tcPr marR="731520" marT="45725" marB="45725" anchor="ctr" horzOverflow="overflow">
                    <a:lnL>
                      <a:noFill/>
                    </a:lnL>
                    <a:lnR cap="flat">
                      <a:noFill/>
                    </a:lnR>
                    <a:lnT w="19050" cap="flat" cmpd="sng" algn="ctr">
                      <a:solidFill>
                        <a:srgbClr val="005598"/>
                      </a:solidFill>
                      <a:prstDash val="solid"/>
                      <a:round/>
                      <a:headEnd type="none" w="med" len="med"/>
                      <a:tailEnd type="none" w="med" len="med"/>
                    </a:lnT>
                    <a:lnB cap="flat">
                      <a:noFill/>
                    </a:lnB>
                    <a:lnTlToBr>
                      <a:noFill/>
                    </a:lnTlToBr>
                    <a:lnBlToTr>
                      <a:noFill/>
                    </a:lnBlToTr>
                    <a:solidFill>
                      <a:srgbClr val="CCECF8"/>
                    </a:solidFill>
                  </a:tcPr>
                </a:tc>
              </a:tr>
            </a:tbl>
          </a:graphicData>
        </a:graphic>
      </p:graphicFrame>
      <p:sp>
        <p:nvSpPr>
          <p:cNvPr id="8" name="Rectangle 7"/>
          <p:cNvSpPr/>
          <p:nvPr/>
        </p:nvSpPr>
        <p:spPr>
          <a:xfrm>
            <a:off x="311979" y="6351663"/>
            <a:ext cx="8514056" cy="246221"/>
          </a:xfrm>
          <a:prstGeom prst="rect">
            <a:avLst/>
          </a:prstGeom>
        </p:spPr>
        <p:txBody>
          <a:bodyPr wrap="square" lIns="0" rIns="0" anchor="b" anchorCtr="0">
            <a:spAutoFit/>
          </a:bodyPr>
          <a:lstStyle/>
          <a:p>
            <a:pPr fontAlgn="base">
              <a:spcBef>
                <a:spcPct val="0"/>
              </a:spcBef>
              <a:spcAft>
                <a:spcPct val="0"/>
              </a:spcAft>
              <a:defRPr/>
            </a:pPr>
            <a:r>
              <a:rPr lang="en-US" sz="1000" dirty="0">
                <a:solidFill>
                  <a:srgbClr val="000000"/>
                </a:solidFill>
                <a:latin typeface="Arial Narrow" pitchFamily="34" charset="0"/>
                <a:ea typeface="ＭＳ Ｐゴシック" charset="0"/>
              </a:rPr>
              <a:t>1. Cumulative total of share prices used to compute average share price. </a:t>
            </a:r>
          </a:p>
        </p:txBody>
      </p:sp>
    </p:spTree>
    <p:extLst>
      <p:ext uri="{BB962C8B-B14F-4D97-AF65-F5344CB8AC3E}">
        <p14:creationId xmlns:p14="http://schemas.microsoft.com/office/powerpoint/2010/main" val="24115697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Planning</a:t>
            </a:r>
            <a:endParaRPr lang="en-US" dirty="0"/>
          </a:p>
        </p:txBody>
      </p:sp>
      <p:sp>
        <p:nvSpPr>
          <p:cNvPr id="4" name="Content Placeholder 3"/>
          <p:cNvSpPr>
            <a:spLocks noGrp="1"/>
          </p:cNvSpPr>
          <p:nvPr>
            <p:ph idx="1"/>
          </p:nvPr>
        </p:nvSpPr>
        <p:spPr/>
        <p:txBody>
          <a:bodyPr/>
          <a:lstStyle/>
          <a:p>
            <a:pPr marL="114300" indent="0">
              <a:lnSpc>
                <a:spcPct val="150000"/>
              </a:lnSpc>
              <a:buNone/>
            </a:pPr>
            <a:endParaRPr lang="en-US" sz="2000" dirty="0" smtClean="0"/>
          </a:p>
          <a:p>
            <a:endParaRPr lang="en-US" dirty="0" smtClean="0"/>
          </a:p>
          <a:p>
            <a:endParaRPr lang="en-US" dirty="0"/>
          </a:p>
        </p:txBody>
      </p:sp>
    </p:spTree>
    <p:extLst>
      <p:ext uri="{BB962C8B-B14F-4D97-AF65-F5344CB8AC3E}">
        <p14:creationId xmlns:p14="http://schemas.microsoft.com/office/powerpoint/2010/main" val="1371498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dirty="0" smtClean="0"/>
              <a:t>Investment vehicles with tax advantages</a:t>
            </a:r>
          </a:p>
        </p:txBody>
      </p:sp>
      <p:sp>
        <p:nvSpPr>
          <p:cNvPr id="120834" name="Rectangle 3"/>
          <p:cNvSpPr>
            <a:spLocks noGrp="1" noChangeArrowheads="1"/>
          </p:cNvSpPr>
          <p:nvPr>
            <p:ph idx="1"/>
          </p:nvPr>
        </p:nvSpPr>
        <p:spPr>
          <a:xfrm>
            <a:off x="457200" y="1981200"/>
            <a:ext cx="8229600" cy="3962400"/>
          </a:xfrm>
        </p:spPr>
        <p:txBody>
          <a:bodyPr/>
          <a:lstStyle/>
          <a:p>
            <a:pPr eaLnBrk="1" hangingPunct="1"/>
            <a:r>
              <a:rPr lang="en-US" dirty="0" smtClean="0"/>
              <a:t>TSA/403(b) </a:t>
            </a:r>
          </a:p>
          <a:p>
            <a:pPr eaLnBrk="1" hangingPunct="1"/>
            <a:r>
              <a:rPr lang="en-US" dirty="0" smtClean="0"/>
              <a:t>457 Plan </a:t>
            </a:r>
            <a:endParaRPr lang="en-US" dirty="0"/>
          </a:p>
          <a:p>
            <a:pPr marL="344487" lvl="1" indent="0" eaLnBrk="1" hangingPunct="1">
              <a:buNone/>
            </a:pPr>
            <a:r>
              <a:rPr lang="en-US" sz="2200" dirty="0" smtClean="0"/>
              <a:t>“Deferred Compensation Plan”</a:t>
            </a:r>
          </a:p>
          <a:p>
            <a:pPr marL="321627" indent="-342900"/>
            <a:r>
              <a:rPr lang="en-US" sz="2500" dirty="0" smtClean="0"/>
              <a:t>IRA’s (Roth or Traditional)</a:t>
            </a:r>
          </a:p>
        </p:txBody>
      </p:sp>
      <p:pic>
        <p:nvPicPr>
          <p:cNvPr id="13314" name="Picture 2" descr="C:\Users\greg\AppData\Local\Microsoft\Windows\Temporary Internet Files\Content.IE5\MX9FPNH0\MP9003139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5072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990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Tax-Deferred Growth </a:t>
            </a:r>
            <a:endParaRPr lang="en-US" dirty="0"/>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6423660" cy="392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5791200"/>
            <a:ext cx="6553200" cy="738664"/>
          </a:xfrm>
          <a:prstGeom prst="rect">
            <a:avLst/>
          </a:prstGeom>
          <a:noFill/>
        </p:spPr>
        <p:txBody>
          <a:bodyPr wrap="square" rtlCol="0">
            <a:spAutoFit/>
          </a:bodyPr>
          <a:lstStyle/>
          <a:p>
            <a:r>
              <a:rPr lang="en-US" altLang="en-US" sz="800" i="1" dirty="0">
                <a:solidFill>
                  <a:prstClr val="black"/>
                </a:solidFill>
                <a:latin typeface="Myriad Pro Cond" pitchFamily="34" charset="0"/>
              </a:rPr>
              <a:t>Investment earnings (interest, dividends and capital gains) are not taxed until withdrawn. The bar graph above assumes monthly savings of $200, a 25% tax rate and 8% annual growth. For illustration purposes only. Not a projection of potential returns on any particular investment. 403(b)/457(b) projections are not reduced by future taxes.</a:t>
            </a:r>
          </a:p>
          <a:p>
            <a:endParaRPr lang="en-US" dirty="0">
              <a:solidFill>
                <a:prstClr val="black"/>
              </a:solidFill>
            </a:endParaRPr>
          </a:p>
        </p:txBody>
      </p:sp>
    </p:spTree>
    <p:extLst>
      <p:ext uri="{BB962C8B-B14F-4D97-AF65-F5344CB8AC3E}">
        <p14:creationId xmlns:p14="http://schemas.microsoft.com/office/powerpoint/2010/main" val="2755673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sz="half" idx="1"/>
          </p:nvPr>
        </p:nvSpPr>
        <p:spPr>
          <a:xfrm>
            <a:off x="2438400" y="1447800"/>
            <a:ext cx="3200400" cy="4648200"/>
          </a:xfrm>
        </p:spPr>
        <p:txBody>
          <a:bodyPr/>
          <a:lstStyle/>
          <a:p>
            <a:pPr eaLnBrk="1" hangingPunct="1">
              <a:buFont typeface="Wingdings" pitchFamily="2" charset="2"/>
              <a:buNone/>
            </a:pPr>
            <a:r>
              <a:rPr lang="en-US" sz="3000" smtClean="0"/>
              <a:t>Jack</a:t>
            </a:r>
          </a:p>
          <a:p>
            <a:pPr eaLnBrk="1" hangingPunct="1">
              <a:buFont typeface="Wingdings" pitchFamily="2" charset="2"/>
              <a:buNone/>
            </a:pPr>
            <a:r>
              <a:rPr lang="en-US" sz="2200" smtClean="0"/>
              <a:t>Monthly Contribution</a:t>
            </a:r>
          </a:p>
          <a:p>
            <a:pPr eaLnBrk="1" hangingPunct="1">
              <a:buFont typeface="Wingdings" pitchFamily="2" charset="2"/>
              <a:buNone/>
            </a:pPr>
            <a:r>
              <a:rPr lang="en-US" sz="2600" smtClean="0"/>
              <a:t>$0</a:t>
            </a:r>
          </a:p>
          <a:p>
            <a:pPr eaLnBrk="1" hangingPunct="1">
              <a:buFont typeface="Wingdings" pitchFamily="2" charset="2"/>
              <a:buNone/>
            </a:pPr>
            <a:r>
              <a:rPr lang="en-US" sz="2600" smtClean="0"/>
              <a:t>$0</a:t>
            </a:r>
          </a:p>
          <a:p>
            <a:pPr eaLnBrk="1" hangingPunct="1">
              <a:buFont typeface="Wingdings" pitchFamily="2" charset="2"/>
              <a:buNone/>
            </a:pPr>
            <a:r>
              <a:rPr lang="en-US" sz="2600" smtClean="0"/>
              <a:t>$200</a:t>
            </a:r>
          </a:p>
          <a:p>
            <a:pPr eaLnBrk="1" hangingPunct="1">
              <a:buFont typeface="Wingdings" pitchFamily="2" charset="2"/>
              <a:buNone/>
            </a:pPr>
            <a:r>
              <a:rPr lang="en-US" sz="2600" smtClean="0"/>
              <a:t>$200</a:t>
            </a:r>
          </a:p>
          <a:p>
            <a:pPr eaLnBrk="1" hangingPunct="1">
              <a:buFont typeface="Wingdings" pitchFamily="2" charset="2"/>
              <a:buNone/>
            </a:pPr>
            <a:r>
              <a:rPr lang="en-US" sz="2600" smtClean="0"/>
              <a:t>$</a:t>
            </a:r>
          </a:p>
          <a:p>
            <a:pPr eaLnBrk="1" hangingPunct="1">
              <a:buFont typeface="Wingdings" pitchFamily="2" charset="2"/>
              <a:buNone/>
            </a:pPr>
            <a:endParaRPr lang="en-US" sz="2600" smtClean="0"/>
          </a:p>
          <a:p>
            <a:pPr eaLnBrk="1" hangingPunct="1">
              <a:buFont typeface="Wingdings" pitchFamily="2" charset="2"/>
              <a:buNone/>
            </a:pPr>
            <a:r>
              <a:rPr lang="en-US" sz="2600" smtClean="0"/>
              <a:t>$</a:t>
            </a:r>
          </a:p>
        </p:txBody>
      </p:sp>
      <p:sp>
        <p:nvSpPr>
          <p:cNvPr id="114691" name="Rectangle 4"/>
          <p:cNvSpPr>
            <a:spLocks noGrp="1" noChangeArrowheads="1"/>
          </p:cNvSpPr>
          <p:nvPr>
            <p:ph sz="half" idx="2"/>
          </p:nvPr>
        </p:nvSpPr>
        <p:spPr>
          <a:xfrm>
            <a:off x="5486400" y="1447800"/>
            <a:ext cx="3200400" cy="4648200"/>
          </a:xfrm>
        </p:spPr>
        <p:txBody>
          <a:bodyPr/>
          <a:lstStyle/>
          <a:p>
            <a:pPr eaLnBrk="1" hangingPunct="1">
              <a:buFont typeface="Wingdings" pitchFamily="2" charset="2"/>
              <a:buNone/>
            </a:pPr>
            <a:r>
              <a:rPr lang="en-US" sz="3000" dirty="0" smtClean="0"/>
              <a:t>Jill</a:t>
            </a:r>
          </a:p>
          <a:p>
            <a:pPr eaLnBrk="1" hangingPunct="1">
              <a:buFont typeface="Wingdings" pitchFamily="2" charset="2"/>
              <a:buNone/>
            </a:pPr>
            <a:r>
              <a:rPr lang="en-US" sz="2200" dirty="0" smtClean="0"/>
              <a:t>Monthly Contribution</a:t>
            </a:r>
          </a:p>
          <a:p>
            <a:pPr eaLnBrk="1" hangingPunct="1">
              <a:buFont typeface="Wingdings" pitchFamily="2" charset="2"/>
              <a:buNone/>
            </a:pPr>
            <a:r>
              <a:rPr lang="en-US" sz="2600" dirty="0" smtClean="0"/>
              <a:t>$200</a:t>
            </a:r>
          </a:p>
          <a:p>
            <a:pPr eaLnBrk="1" hangingPunct="1">
              <a:buFont typeface="Wingdings" pitchFamily="2" charset="2"/>
              <a:buNone/>
            </a:pPr>
            <a:r>
              <a:rPr lang="en-US" sz="2600" dirty="0" smtClean="0"/>
              <a:t>$0</a:t>
            </a:r>
          </a:p>
          <a:p>
            <a:pPr eaLnBrk="1" hangingPunct="1">
              <a:buFont typeface="Wingdings" pitchFamily="2" charset="2"/>
              <a:buNone/>
            </a:pPr>
            <a:r>
              <a:rPr lang="en-US" sz="2600" dirty="0" smtClean="0"/>
              <a:t>$0</a:t>
            </a:r>
          </a:p>
          <a:p>
            <a:pPr eaLnBrk="1" hangingPunct="1">
              <a:buFont typeface="Wingdings" pitchFamily="2" charset="2"/>
              <a:buNone/>
            </a:pPr>
            <a:r>
              <a:rPr lang="en-US" sz="2600" dirty="0" smtClean="0"/>
              <a:t>$0</a:t>
            </a:r>
          </a:p>
          <a:p>
            <a:pPr eaLnBrk="1" hangingPunct="1">
              <a:buFont typeface="Wingdings" pitchFamily="2" charset="2"/>
              <a:buNone/>
            </a:pPr>
            <a:r>
              <a:rPr lang="en-US" sz="2600" dirty="0" smtClean="0"/>
              <a:t>$</a:t>
            </a:r>
          </a:p>
          <a:p>
            <a:pPr eaLnBrk="1" hangingPunct="1">
              <a:buFont typeface="Wingdings" pitchFamily="2" charset="2"/>
              <a:buNone/>
            </a:pPr>
            <a:endParaRPr lang="en-US" sz="2600" dirty="0" smtClean="0"/>
          </a:p>
          <a:p>
            <a:pPr eaLnBrk="1" hangingPunct="1">
              <a:buFont typeface="Wingdings" pitchFamily="2" charset="2"/>
              <a:buNone/>
            </a:pPr>
            <a:r>
              <a:rPr lang="en-US" sz="2600" dirty="0" smtClean="0"/>
              <a:t>$</a:t>
            </a:r>
          </a:p>
        </p:txBody>
      </p:sp>
      <p:sp>
        <p:nvSpPr>
          <p:cNvPr id="114689" name="Rectangle 2"/>
          <p:cNvSpPr>
            <a:spLocks noGrp="1" noChangeArrowheads="1"/>
          </p:cNvSpPr>
          <p:nvPr>
            <p:ph type="title"/>
          </p:nvPr>
        </p:nvSpPr>
        <p:spPr>
          <a:xfrm>
            <a:off x="457200" y="304800"/>
            <a:ext cx="8153400" cy="1066800"/>
          </a:xfrm>
        </p:spPr>
        <p:txBody>
          <a:bodyPr/>
          <a:lstStyle/>
          <a:p>
            <a:pPr eaLnBrk="1" hangingPunct="1"/>
            <a:r>
              <a:rPr lang="en-US" sz="4000" dirty="0" smtClean="0"/>
              <a:t>Importance of Starting Early</a:t>
            </a:r>
          </a:p>
        </p:txBody>
      </p:sp>
      <p:sp>
        <p:nvSpPr>
          <p:cNvPr id="114692" name="Rectangle 5"/>
          <p:cNvSpPr>
            <a:spLocks noChangeArrowheads="1"/>
          </p:cNvSpPr>
          <p:nvPr/>
        </p:nvSpPr>
        <p:spPr bwMode="auto">
          <a:xfrm>
            <a:off x="304800" y="1447800"/>
            <a:ext cx="1981200" cy="4648200"/>
          </a:xfrm>
          <a:prstGeom prst="rect">
            <a:avLst/>
          </a:prstGeom>
          <a:noFill/>
          <a:ln w="9525">
            <a:noFill/>
            <a:miter lim="800000"/>
            <a:headEnd/>
            <a:tailEnd/>
          </a:ln>
        </p:spPr>
        <p:txBody>
          <a:bodyPr/>
          <a:lstStyle/>
          <a:p>
            <a:pPr marL="342900" indent="-342900" algn="r">
              <a:spcBef>
                <a:spcPct val="20000"/>
              </a:spcBef>
            </a:pPr>
            <a:endParaRPr lang="en-US" sz="3200" dirty="0">
              <a:solidFill>
                <a:srgbClr val="2F2B20"/>
              </a:solidFill>
              <a:latin typeface="Times New Roman" pitchFamily="18" charset="0"/>
            </a:endParaRPr>
          </a:p>
          <a:p>
            <a:pPr marL="342900" indent="-342900" algn="r">
              <a:spcBef>
                <a:spcPct val="20000"/>
              </a:spcBef>
            </a:pPr>
            <a:r>
              <a:rPr lang="en-US" sz="2200" dirty="0">
                <a:solidFill>
                  <a:srgbClr val="2F2B20"/>
                </a:solidFill>
              </a:rPr>
              <a:t>Age</a:t>
            </a:r>
          </a:p>
          <a:p>
            <a:pPr marL="342900" indent="-342900" algn="r">
              <a:spcBef>
                <a:spcPct val="20000"/>
              </a:spcBef>
            </a:pPr>
            <a:r>
              <a:rPr lang="en-US" sz="2600" dirty="0">
                <a:solidFill>
                  <a:srgbClr val="2F2B20"/>
                </a:solidFill>
              </a:rPr>
              <a:t>25</a:t>
            </a:r>
          </a:p>
          <a:p>
            <a:pPr marL="342900" indent="-342900" algn="r">
              <a:spcBef>
                <a:spcPct val="20000"/>
              </a:spcBef>
            </a:pPr>
            <a:r>
              <a:rPr lang="en-US" sz="2600" dirty="0">
                <a:solidFill>
                  <a:srgbClr val="2F2B20"/>
                </a:solidFill>
              </a:rPr>
              <a:t>30</a:t>
            </a:r>
          </a:p>
          <a:p>
            <a:pPr marL="342900" indent="-342900" algn="r">
              <a:spcBef>
                <a:spcPct val="20000"/>
              </a:spcBef>
            </a:pPr>
            <a:r>
              <a:rPr lang="en-US" sz="2600" dirty="0">
                <a:solidFill>
                  <a:srgbClr val="2F2B20"/>
                </a:solidFill>
              </a:rPr>
              <a:t>45</a:t>
            </a:r>
          </a:p>
          <a:p>
            <a:pPr marL="342900" indent="-342900" algn="r">
              <a:spcBef>
                <a:spcPct val="20000"/>
              </a:spcBef>
            </a:pPr>
            <a:r>
              <a:rPr lang="en-US" sz="2600" dirty="0">
                <a:solidFill>
                  <a:srgbClr val="2F2B20"/>
                </a:solidFill>
              </a:rPr>
              <a:t>65</a:t>
            </a:r>
          </a:p>
          <a:p>
            <a:pPr marL="342900" indent="-342900" algn="r">
              <a:spcBef>
                <a:spcPct val="20000"/>
              </a:spcBef>
            </a:pPr>
            <a:r>
              <a:rPr lang="en-US" sz="2200" dirty="0">
                <a:solidFill>
                  <a:srgbClr val="2F2B20"/>
                </a:solidFill>
              </a:rPr>
              <a:t>Amount Contributed</a:t>
            </a:r>
          </a:p>
          <a:p>
            <a:pPr marL="342900" indent="-342900" algn="r">
              <a:spcBef>
                <a:spcPct val="20000"/>
              </a:spcBef>
            </a:pPr>
            <a:r>
              <a:rPr lang="en-US" sz="2200" dirty="0">
                <a:solidFill>
                  <a:srgbClr val="2F2B20"/>
                </a:solidFill>
              </a:rPr>
              <a:t>Account Balance*</a:t>
            </a:r>
          </a:p>
        </p:txBody>
      </p:sp>
      <p:sp>
        <p:nvSpPr>
          <p:cNvPr id="114693" name="Text Box 6"/>
          <p:cNvSpPr txBox="1">
            <a:spLocks noChangeArrowheads="1"/>
          </p:cNvSpPr>
          <p:nvPr/>
        </p:nvSpPr>
        <p:spPr bwMode="auto">
          <a:xfrm>
            <a:off x="381000" y="6248400"/>
            <a:ext cx="8077200" cy="517525"/>
          </a:xfrm>
          <a:prstGeom prst="rect">
            <a:avLst/>
          </a:prstGeom>
          <a:noFill/>
          <a:ln w="9525">
            <a:noFill/>
            <a:miter lim="800000"/>
            <a:headEnd/>
            <a:tailEnd/>
          </a:ln>
        </p:spPr>
        <p:txBody>
          <a:bodyPr>
            <a:spAutoFit/>
          </a:bodyPr>
          <a:lstStyle/>
          <a:p>
            <a:pPr>
              <a:spcBef>
                <a:spcPct val="50000"/>
              </a:spcBef>
            </a:pPr>
            <a:r>
              <a:rPr lang="en-US" sz="1400">
                <a:solidFill>
                  <a:srgbClr val="2F2B20"/>
                </a:solidFill>
                <a:latin typeface="Times New Roman" pitchFamily="18" charset="0"/>
              </a:rPr>
              <a:t>*at 10% return.  These are hypothetical illustrations and are not indicative of any investment.  Actual results may vary significantly.</a:t>
            </a:r>
          </a:p>
        </p:txBody>
      </p:sp>
      <p:sp>
        <p:nvSpPr>
          <p:cNvPr id="244743" name="Text Box 7"/>
          <p:cNvSpPr txBox="1">
            <a:spLocks noChangeArrowheads="1"/>
          </p:cNvSpPr>
          <p:nvPr/>
        </p:nvSpPr>
        <p:spPr bwMode="auto">
          <a:xfrm>
            <a:off x="2705100" y="4552383"/>
            <a:ext cx="1371600" cy="519113"/>
          </a:xfrm>
          <a:prstGeom prst="rect">
            <a:avLst/>
          </a:prstGeom>
          <a:noFill/>
          <a:ln w="9525">
            <a:noFill/>
            <a:miter lim="800000"/>
            <a:headEnd/>
            <a:tailEnd/>
          </a:ln>
        </p:spPr>
        <p:txBody>
          <a:bodyPr>
            <a:spAutoFit/>
          </a:bodyPr>
          <a:lstStyle/>
          <a:p>
            <a:pPr>
              <a:spcBef>
                <a:spcPct val="50000"/>
              </a:spcBef>
            </a:pPr>
            <a:r>
              <a:rPr lang="en-US" sz="2800" dirty="0">
                <a:solidFill>
                  <a:srgbClr val="2F2B20"/>
                </a:solidFill>
                <a:latin typeface="Times New Roman" pitchFamily="18" charset="0"/>
              </a:rPr>
              <a:t>48,000</a:t>
            </a:r>
          </a:p>
        </p:txBody>
      </p:sp>
      <p:sp>
        <p:nvSpPr>
          <p:cNvPr id="244744" name="Text Box 8"/>
          <p:cNvSpPr txBox="1">
            <a:spLocks noChangeArrowheads="1"/>
          </p:cNvSpPr>
          <p:nvPr/>
        </p:nvSpPr>
        <p:spPr bwMode="auto">
          <a:xfrm>
            <a:off x="5829300" y="4526756"/>
            <a:ext cx="1219200" cy="519113"/>
          </a:xfrm>
          <a:prstGeom prst="rect">
            <a:avLst/>
          </a:prstGeom>
          <a:noFill/>
          <a:ln w="9525">
            <a:noFill/>
            <a:miter lim="800000"/>
            <a:headEnd/>
            <a:tailEnd/>
          </a:ln>
        </p:spPr>
        <p:txBody>
          <a:bodyPr>
            <a:spAutoFit/>
          </a:bodyPr>
          <a:lstStyle/>
          <a:p>
            <a:pPr>
              <a:spcBef>
                <a:spcPct val="50000"/>
              </a:spcBef>
            </a:pPr>
            <a:r>
              <a:rPr lang="en-US" sz="2800" dirty="0">
                <a:solidFill>
                  <a:srgbClr val="2F2B20"/>
                </a:solidFill>
                <a:latin typeface="Times New Roman" pitchFamily="18" charset="0"/>
              </a:rPr>
              <a:t>12,000</a:t>
            </a:r>
          </a:p>
        </p:txBody>
      </p:sp>
      <p:sp>
        <p:nvSpPr>
          <p:cNvPr id="244745" name="Text Box 9"/>
          <p:cNvSpPr txBox="1">
            <a:spLocks noChangeArrowheads="1"/>
          </p:cNvSpPr>
          <p:nvPr/>
        </p:nvSpPr>
        <p:spPr bwMode="auto">
          <a:xfrm>
            <a:off x="2667000" y="5474040"/>
            <a:ext cx="1447800" cy="519113"/>
          </a:xfrm>
          <a:prstGeom prst="rect">
            <a:avLst/>
          </a:prstGeom>
          <a:noFill/>
          <a:ln w="9525">
            <a:noFill/>
            <a:miter lim="800000"/>
            <a:headEnd/>
            <a:tailEnd/>
          </a:ln>
        </p:spPr>
        <p:txBody>
          <a:bodyPr>
            <a:spAutoFit/>
          </a:bodyPr>
          <a:lstStyle/>
          <a:p>
            <a:pPr>
              <a:spcBef>
                <a:spcPct val="50000"/>
              </a:spcBef>
            </a:pPr>
            <a:r>
              <a:rPr lang="en-US" sz="2800" dirty="0">
                <a:solidFill>
                  <a:srgbClr val="2F2B20"/>
                </a:solidFill>
                <a:latin typeface="Times New Roman" pitchFamily="18" charset="0"/>
              </a:rPr>
              <a:t>151,874</a:t>
            </a:r>
          </a:p>
        </p:txBody>
      </p:sp>
      <p:sp>
        <p:nvSpPr>
          <p:cNvPr id="244746" name="Text Box 10"/>
          <p:cNvSpPr txBox="1">
            <a:spLocks noChangeArrowheads="1"/>
          </p:cNvSpPr>
          <p:nvPr/>
        </p:nvSpPr>
        <p:spPr bwMode="auto">
          <a:xfrm>
            <a:off x="5715000" y="5459979"/>
            <a:ext cx="1447800" cy="519113"/>
          </a:xfrm>
          <a:prstGeom prst="rect">
            <a:avLst/>
          </a:prstGeom>
          <a:noFill/>
          <a:ln w="9525">
            <a:noFill/>
            <a:miter lim="800000"/>
            <a:headEnd/>
            <a:tailEnd/>
          </a:ln>
        </p:spPr>
        <p:txBody>
          <a:bodyPr>
            <a:spAutoFit/>
          </a:bodyPr>
          <a:lstStyle/>
          <a:p>
            <a:pPr>
              <a:spcBef>
                <a:spcPct val="50000"/>
              </a:spcBef>
            </a:pPr>
            <a:r>
              <a:rPr lang="en-US" sz="2800" dirty="0">
                <a:solidFill>
                  <a:srgbClr val="2F2B20"/>
                </a:solidFill>
                <a:latin typeface="Times New Roman" pitchFamily="18" charset="0"/>
              </a:rPr>
              <a:t>505,488</a:t>
            </a:r>
          </a:p>
        </p:txBody>
      </p:sp>
    </p:spTree>
    <p:extLst>
      <p:ext uri="{BB962C8B-B14F-4D97-AF65-F5344CB8AC3E}">
        <p14:creationId xmlns:p14="http://schemas.microsoft.com/office/powerpoint/2010/main" val="2870524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43"/>
                                        </p:tgtEl>
                                        <p:attrNameLst>
                                          <p:attrName>style.visibility</p:attrName>
                                        </p:attrNameLst>
                                      </p:cBhvr>
                                      <p:to>
                                        <p:strVal val="visible"/>
                                      </p:to>
                                    </p:set>
                                    <p:anim calcmode="lin" valueType="num">
                                      <p:cBhvr additive="base">
                                        <p:cTn id="7" dur="500" fill="hold"/>
                                        <p:tgtEl>
                                          <p:spTgt spid="244743"/>
                                        </p:tgtEl>
                                        <p:attrNameLst>
                                          <p:attrName>ppt_x</p:attrName>
                                        </p:attrNameLst>
                                      </p:cBhvr>
                                      <p:tavLst>
                                        <p:tav tm="0">
                                          <p:val>
                                            <p:strVal val="0-#ppt_w/2"/>
                                          </p:val>
                                        </p:tav>
                                        <p:tav tm="100000">
                                          <p:val>
                                            <p:strVal val="#ppt_x"/>
                                          </p:val>
                                        </p:tav>
                                      </p:tavLst>
                                    </p:anim>
                                    <p:anim calcmode="lin" valueType="num">
                                      <p:cBhvr additive="base">
                                        <p:cTn id="8" dur="500" fill="hold"/>
                                        <p:tgtEl>
                                          <p:spTgt spid="2447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4744"/>
                                        </p:tgtEl>
                                        <p:attrNameLst>
                                          <p:attrName>style.visibility</p:attrName>
                                        </p:attrNameLst>
                                      </p:cBhvr>
                                      <p:to>
                                        <p:strVal val="visible"/>
                                      </p:to>
                                    </p:set>
                                    <p:anim calcmode="lin" valueType="num">
                                      <p:cBhvr additive="base">
                                        <p:cTn id="13" dur="500" fill="hold"/>
                                        <p:tgtEl>
                                          <p:spTgt spid="244744"/>
                                        </p:tgtEl>
                                        <p:attrNameLst>
                                          <p:attrName>ppt_x</p:attrName>
                                        </p:attrNameLst>
                                      </p:cBhvr>
                                      <p:tavLst>
                                        <p:tav tm="0">
                                          <p:val>
                                            <p:strVal val="1+#ppt_w/2"/>
                                          </p:val>
                                        </p:tav>
                                        <p:tav tm="100000">
                                          <p:val>
                                            <p:strVal val="#ppt_x"/>
                                          </p:val>
                                        </p:tav>
                                      </p:tavLst>
                                    </p:anim>
                                    <p:anim calcmode="lin" valueType="num">
                                      <p:cBhvr additive="base">
                                        <p:cTn id="14" dur="500" fill="hold"/>
                                        <p:tgtEl>
                                          <p:spTgt spid="2447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4745"/>
                                        </p:tgtEl>
                                        <p:attrNameLst>
                                          <p:attrName>style.visibility</p:attrName>
                                        </p:attrNameLst>
                                      </p:cBhvr>
                                      <p:to>
                                        <p:strVal val="visible"/>
                                      </p:to>
                                    </p:set>
                                    <p:animEffect transition="in" filter="dissolve">
                                      <p:cBhvr>
                                        <p:cTn id="19" dur="500"/>
                                        <p:tgtEl>
                                          <p:spTgt spid="24474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4746"/>
                                        </p:tgtEl>
                                        <p:attrNameLst>
                                          <p:attrName>style.visibility</p:attrName>
                                        </p:attrNameLst>
                                      </p:cBhvr>
                                      <p:to>
                                        <p:strVal val="visible"/>
                                      </p:to>
                                    </p:set>
                                    <p:animEffect transition="in" filter="dissolve">
                                      <p:cBhvr>
                                        <p:cTn id="24" dur="500"/>
                                        <p:tgtEl>
                                          <p:spTgt spid="24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3" grpId="0" autoUpdateAnimBg="0"/>
      <p:bldP spid="244744" grpId="0" autoUpdateAnimBg="0"/>
      <p:bldP spid="244745" grpId="0" autoUpdateAnimBg="0"/>
      <p:bldP spid="2447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Your Money </a:t>
            </a:r>
            <a:br>
              <a:rPr lang="en-US" dirty="0" smtClean="0"/>
            </a:br>
            <a:r>
              <a:rPr lang="en-US" dirty="0" smtClean="0"/>
              <a:t>the Basics for Long Term Success</a:t>
            </a:r>
            <a:endParaRPr lang="en-US" dirty="0"/>
          </a:p>
        </p:txBody>
      </p:sp>
      <p:sp>
        <p:nvSpPr>
          <p:cNvPr id="3" name="Content Placeholder 2"/>
          <p:cNvSpPr>
            <a:spLocks noGrp="1"/>
          </p:cNvSpPr>
          <p:nvPr>
            <p:ph idx="1"/>
          </p:nvPr>
        </p:nvSpPr>
        <p:spPr>
          <a:xfrm>
            <a:off x="533400" y="1981200"/>
            <a:ext cx="8229600" cy="4525963"/>
          </a:xfrm>
        </p:spPr>
        <p:txBody>
          <a:bodyPr>
            <a:normAutofit/>
          </a:bodyPr>
          <a:lstStyle/>
          <a:p>
            <a:pPr marL="0" indent="0" algn="ctr">
              <a:buNone/>
            </a:pPr>
            <a:r>
              <a:rPr lang="en-US" sz="4400" dirty="0" smtClean="0">
                <a:latin typeface="Algerian" panose="04020705040A02060702" pitchFamily="82" charset="0"/>
              </a:rPr>
              <a:t>Spend Less</a:t>
            </a:r>
          </a:p>
          <a:p>
            <a:pPr marL="0" indent="0" algn="ctr"/>
            <a:r>
              <a:rPr lang="en-US" sz="4400" dirty="0">
                <a:latin typeface="Bernard MT Condensed" panose="02050806060905020404" pitchFamily="18" charset="0"/>
              </a:rPr>
              <a:t>Borrow Wisely</a:t>
            </a:r>
          </a:p>
          <a:p>
            <a:pPr marL="0" indent="0" algn="ctr"/>
            <a:r>
              <a:rPr lang="en-US" sz="4400" dirty="0">
                <a:latin typeface="BatangChe" panose="02030609000101010101" pitchFamily="49" charset="-127"/>
                <a:ea typeface="BatangChe" panose="02030609000101010101" pitchFamily="49" charset="-127"/>
              </a:rPr>
              <a:t>Protect against </a:t>
            </a:r>
            <a:r>
              <a:rPr lang="en-US" sz="4400" dirty="0" smtClean="0">
                <a:latin typeface="BatangChe" panose="02030609000101010101" pitchFamily="49" charset="-127"/>
                <a:ea typeface="BatangChe" panose="02030609000101010101" pitchFamily="49" charset="-127"/>
              </a:rPr>
              <a:t>fraud</a:t>
            </a:r>
            <a:endParaRPr lang="en-US" sz="4400" dirty="0" smtClean="0">
              <a:latin typeface="Algerian" panose="04020705040A02060702" pitchFamily="82" charset="0"/>
            </a:endParaRPr>
          </a:p>
          <a:p>
            <a:pPr marL="0" indent="0" algn="ctr">
              <a:buNone/>
            </a:pPr>
            <a:r>
              <a:rPr lang="en-US" sz="4400" dirty="0" smtClean="0">
                <a:latin typeface="Arial Black" panose="020B0A04020102020204" pitchFamily="34" charset="0"/>
              </a:rPr>
              <a:t>Save More</a:t>
            </a:r>
          </a:p>
          <a:p>
            <a:pPr marL="0" indent="0" algn="ctr">
              <a:buNone/>
            </a:pPr>
            <a:endParaRPr lang="en-US" sz="4400" dirty="0" smtClean="0">
              <a:latin typeface="Arial Black" panose="020B0A04020102020204" pitchFamily="34" charset="0"/>
            </a:endParaRPr>
          </a:p>
        </p:txBody>
      </p:sp>
    </p:spTree>
    <p:extLst>
      <p:ext uri="{BB962C8B-B14F-4D97-AF65-F5344CB8AC3E}">
        <p14:creationId xmlns:p14="http://schemas.microsoft.com/office/powerpoint/2010/main" val="1317219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3749040"/>
          </a:xfrm>
        </p:spPr>
        <p:txBody>
          <a:bodyPr/>
          <a:lstStyle/>
          <a:p>
            <a:pPr algn="ctr"/>
            <a:r>
              <a:rPr lang="en-US" sz="4000" dirty="0" smtClean="0"/>
              <a:t>Take Charge, do the easy stuff and Feel Better!</a:t>
            </a:r>
            <a:br>
              <a:rPr lang="en-US" sz="4000" dirty="0" smtClean="0"/>
            </a:br>
            <a:r>
              <a:rPr lang="en-US" sz="4000" dirty="0"/>
              <a:t/>
            </a:r>
            <a:br>
              <a:rPr lang="en-US" sz="4000" dirty="0"/>
            </a:br>
            <a:r>
              <a:rPr lang="en-US" sz="4000" dirty="0" smtClean="0"/>
              <a:t>Questions?</a:t>
            </a:r>
            <a:endParaRPr lang="en-US" sz="4000" dirty="0"/>
          </a:p>
        </p:txBody>
      </p:sp>
    </p:spTree>
    <p:extLst>
      <p:ext uri="{BB962C8B-B14F-4D97-AF65-F5344CB8AC3E}">
        <p14:creationId xmlns:p14="http://schemas.microsoft.com/office/powerpoint/2010/main" val="374587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667624" y="1619962"/>
            <a:ext cx="5345783" cy="1089427"/>
          </a:xfrm>
        </p:spPr>
        <p:txBody>
          <a:bodyPr/>
          <a:lstStyle/>
          <a:p>
            <a:r>
              <a:rPr lang="en-US" sz="4800" dirty="0" smtClean="0"/>
              <a:t>Spending LESS</a:t>
            </a:r>
            <a:endParaRPr lang="en-US" sz="4800" dirty="0"/>
          </a:p>
        </p:txBody>
      </p:sp>
      <p:sp>
        <p:nvSpPr>
          <p:cNvPr id="5" name="Content Placeholder 4"/>
          <p:cNvSpPr>
            <a:spLocks noGrp="1"/>
          </p:cNvSpPr>
          <p:nvPr>
            <p:ph idx="1"/>
          </p:nvPr>
        </p:nvSpPr>
        <p:spPr/>
        <p:txBody>
          <a:bodyPr/>
          <a:lstStyle/>
          <a:p>
            <a:r>
              <a:rPr lang="en-US" dirty="0" smtClean="0"/>
              <a:t>Ever wonder at the end of the month where all your hard earned money has gone?</a:t>
            </a:r>
          </a:p>
        </p:txBody>
      </p:sp>
      <p:sp>
        <p:nvSpPr>
          <p:cNvPr id="6" name="Text Placeholder 5"/>
          <p:cNvSpPr>
            <a:spLocks noGrp="1"/>
          </p:cNvSpPr>
          <p:nvPr>
            <p:ph type="body" sz="half" idx="2"/>
          </p:nvPr>
        </p:nvSpPr>
        <p:spPr>
          <a:xfrm rot="19140000">
            <a:off x="1111172" y="2066706"/>
            <a:ext cx="6695104" cy="985803"/>
          </a:xfrm>
        </p:spPr>
        <p:txBody>
          <a:bodyPr>
            <a:normAutofit/>
          </a:bodyPr>
          <a:lstStyle/>
          <a:p>
            <a:r>
              <a:rPr lang="en-US" sz="2400" dirty="0" smtClean="0"/>
              <a:t>Stop the madness and do the “uncool“ thing</a:t>
            </a:r>
            <a:endParaRPr lang="en-US" sz="1800" dirty="0" smtClean="0"/>
          </a:p>
          <a:p>
            <a:r>
              <a:rPr lang="en-US" dirty="0">
                <a:hlinkClick r:id="rId2"/>
              </a:rPr>
              <a:t>http://</a:t>
            </a:r>
            <a:r>
              <a:rPr lang="en-US" dirty="0" smtClean="0">
                <a:hlinkClick r:id="rId2"/>
              </a:rPr>
              <a:t>www.youtube.com/watch?v=idzDUmCMw8w</a:t>
            </a:r>
            <a:endParaRPr lang="en-US" dirty="0" smtClean="0"/>
          </a:p>
          <a:p>
            <a:endParaRPr lang="en-US" dirty="0"/>
          </a:p>
        </p:txBody>
      </p:sp>
    </p:spTree>
    <p:extLst>
      <p:ext uri="{BB962C8B-B14F-4D97-AF65-F5344CB8AC3E}">
        <p14:creationId xmlns:p14="http://schemas.microsoft.com/office/powerpoint/2010/main" val="387596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29640"/>
          </a:xfrm>
        </p:spPr>
        <p:txBody>
          <a:bodyPr/>
          <a:lstStyle/>
          <a:p>
            <a:r>
              <a:rPr lang="en-US" dirty="0" smtClean="0"/>
              <a:t>Spend Less:</a:t>
            </a:r>
            <a:br>
              <a:rPr lang="en-US" dirty="0" smtClean="0"/>
            </a:br>
            <a:r>
              <a:rPr lang="en-US" dirty="0" smtClean="0"/>
              <a:t>Take a Serious look at your spending</a:t>
            </a:r>
            <a:endParaRPr lang="en-US" dirty="0"/>
          </a:p>
        </p:txBody>
      </p:sp>
      <p:sp>
        <p:nvSpPr>
          <p:cNvPr id="3" name="Content Placeholder 2"/>
          <p:cNvSpPr>
            <a:spLocks noGrp="1"/>
          </p:cNvSpPr>
          <p:nvPr>
            <p:ph idx="1"/>
          </p:nvPr>
        </p:nvSpPr>
        <p:spPr>
          <a:xfrm>
            <a:off x="152400" y="1676400"/>
            <a:ext cx="8839200" cy="4953000"/>
          </a:xfrm>
        </p:spPr>
        <p:txBody>
          <a:bodyPr>
            <a:normAutofit/>
          </a:bodyPr>
          <a:lstStyle/>
          <a:p>
            <a:r>
              <a:rPr lang="en-US" sz="2800" dirty="0" smtClean="0"/>
              <a:t>Create a Spending Plan </a:t>
            </a:r>
            <a:r>
              <a:rPr lang="en-US" sz="2400" dirty="0" smtClean="0"/>
              <a:t>(formally known as a budget)</a:t>
            </a:r>
          </a:p>
          <a:p>
            <a:r>
              <a:rPr lang="en-US" sz="2800" dirty="0" smtClean="0"/>
              <a:t>Identify Needs vs. Wants</a:t>
            </a:r>
          </a:p>
          <a:p>
            <a:r>
              <a:rPr lang="en-US" sz="2800" dirty="0" smtClean="0"/>
              <a:t>Cut from wants first </a:t>
            </a:r>
            <a:r>
              <a:rPr lang="en-US" sz="2400" dirty="0" smtClean="0"/>
              <a:t>(restaurant meals, premium TV, subscriptions, memberships)</a:t>
            </a:r>
          </a:p>
          <a:p>
            <a:r>
              <a:rPr lang="en-US" sz="2800" dirty="0" smtClean="0"/>
              <a:t>Consider Opportunities to save on necessities (</a:t>
            </a:r>
            <a:r>
              <a:rPr lang="en-US" sz="2400" dirty="0" smtClean="0"/>
              <a:t>public transportation, buying used instead of new, look for sales, take care of what you do have)</a:t>
            </a:r>
          </a:p>
          <a:p>
            <a:endParaRPr lang="en-US" sz="2400" dirty="0" smtClean="0"/>
          </a:p>
          <a:p>
            <a:endParaRPr lang="en-US" sz="2400" dirty="0"/>
          </a:p>
        </p:txBody>
      </p:sp>
    </p:spTree>
    <p:extLst>
      <p:ext uri="{BB962C8B-B14F-4D97-AF65-F5344CB8AC3E}">
        <p14:creationId xmlns:p14="http://schemas.microsoft.com/office/powerpoint/2010/main" val="364200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lstStyle/>
          <a:p>
            <a:r>
              <a:rPr lang="en-US" dirty="0"/>
              <a:t>Spend Less:</a:t>
            </a:r>
            <a:br>
              <a:rPr lang="en-US" dirty="0"/>
            </a:br>
            <a:r>
              <a:rPr lang="en-US" dirty="0"/>
              <a:t>Take a Serious look at your spending</a:t>
            </a:r>
          </a:p>
        </p:txBody>
      </p:sp>
      <p:sp>
        <p:nvSpPr>
          <p:cNvPr id="3" name="Content Placeholder 2"/>
          <p:cNvSpPr>
            <a:spLocks noGrp="1"/>
          </p:cNvSpPr>
          <p:nvPr>
            <p:ph idx="1"/>
          </p:nvPr>
        </p:nvSpPr>
        <p:spPr>
          <a:xfrm>
            <a:off x="609600" y="1447800"/>
            <a:ext cx="7520940" cy="3579849"/>
          </a:xfrm>
        </p:spPr>
        <p:txBody>
          <a:bodyPr>
            <a:normAutofit lnSpcReduction="10000"/>
          </a:bodyPr>
          <a:lstStyle/>
          <a:p>
            <a:pPr algn="ctr"/>
            <a:r>
              <a:rPr lang="en-US" sz="4800" dirty="0" smtClean="0"/>
              <a:t>Finally,  don’t use credit to</a:t>
            </a:r>
          </a:p>
          <a:p>
            <a:pPr algn="ctr"/>
            <a:r>
              <a:rPr lang="en-US" sz="4800" dirty="0" smtClean="0"/>
              <a:t>buy things you can’t afford</a:t>
            </a:r>
          </a:p>
          <a:p>
            <a:pPr algn="ctr"/>
            <a:endParaRPr lang="en-US" sz="4800" dirty="0"/>
          </a:p>
          <a:p>
            <a:r>
              <a:rPr lang="en-US" sz="2600" dirty="0" smtClean="0"/>
              <a:t>p.s. remember that thing we used to call a budget?  It helps </a:t>
            </a:r>
            <a:r>
              <a:rPr lang="en-US" sz="2800" i="1" dirty="0" smtClean="0"/>
              <a:t>you</a:t>
            </a:r>
            <a:r>
              <a:rPr lang="en-US" sz="2600" dirty="0" smtClean="0"/>
              <a:t> decide how to spend </a:t>
            </a:r>
            <a:r>
              <a:rPr lang="en-US" sz="2800" i="1" dirty="0" smtClean="0"/>
              <a:t>your</a:t>
            </a:r>
            <a:r>
              <a:rPr lang="en-US" sz="2600" dirty="0" smtClean="0"/>
              <a:t> money and controls impulse buying</a:t>
            </a:r>
            <a:endParaRPr lang="en-US" sz="2600" dirty="0"/>
          </a:p>
        </p:txBody>
      </p:sp>
    </p:spTree>
    <p:extLst>
      <p:ext uri="{BB962C8B-B14F-4D97-AF65-F5344CB8AC3E}">
        <p14:creationId xmlns:p14="http://schemas.microsoft.com/office/powerpoint/2010/main" val="197812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Keep banking costs down</a:t>
            </a:r>
            <a:endParaRPr lang="en-US" sz="3200" dirty="0"/>
          </a:p>
        </p:txBody>
      </p:sp>
      <p:sp>
        <p:nvSpPr>
          <p:cNvPr id="3" name="Content Placeholder 2"/>
          <p:cNvSpPr>
            <a:spLocks noGrp="1"/>
          </p:cNvSpPr>
          <p:nvPr>
            <p:ph idx="1"/>
          </p:nvPr>
        </p:nvSpPr>
        <p:spPr>
          <a:xfrm>
            <a:off x="762000" y="1447800"/>
            <a:ext cx="7520940" cy="3579849"/>
          </a:xfrm>
        </p:spPr>
        <p:txBody>
          <a:bodyPr>
            <a:normAutofit/>
          </a:bodyPr>
          <a:lstStyle/>
          <a:p>
            <a:r>
              <a:rPr lang="en-US" sz="2400" dirty="0" smtClean="0"/>
              <a:t>Look at recurring charges on your statements</a:t>
            </a:r>
          </a:p>
          <a:p>
            <a:r>
              <a:rPr lang="en-US" sz="2400" dirty="0" smtClean="0"/>
              <a:t>Review your habits to cut unnecessary fees</a:t>
            </a:r>
          </a:p>
          <a:p>
            <a:r>
              <a:rPr lang="en-US" sz="2400" dirty="0"/>
              <a:t>	</a:t>
            </a:r>
            <a:r>
              <a:rPr lang="en-US" sz="2400" dirty="0" smtClean="0"/>
              <a:t>keep close tabs on your balance, no overdrafts</a:t>
            </a:r>
          </a:p>
          <a:p>
            <a:r>
              <a:rPr lang="en-US" sz="2400" dirty="0"/>
              <a:t>	</a:t>
            </a:r>
            <a:r>
              <a:rPr lang="en-US" sz="2400" dirty="0" smtClean="0"/>
              <a:t>use only free ATM’s</a:t>
            </a:r>
          </a:p>
          <a:p>
            <a:r>
              <a:rPr lang="en-US" sz="2400" dirty="0" smtClean="0"/>
              <a:t>Get as low of an interest  rate as you can</a:t>
            </a:r>
          </a:p>
          <a:p>
            <a:r>
              <a:rPr lang="en-US" sz="2400" dirty="0" smtClean="0"/>
              <a:t>Pay off as much as you can as soon as you can</a:t>
            </a:r>
          </a:p>
          <a:p>
            <a:r>
              <a:rPr lang="en-US" sz="2400" dirty="0" smtClean="0"/>
              <a:t>Consider refinancing your home</a:t>
            </a:r>
          </a:p>
        </p:txBody>
      </p:sp>
    </p:spTree>
    <p:extLst>
      <p:ext uri="{BB962C8B-B14F-4D97-AF65-F5344CB8AC3E}">
        <p14:creationId xmlns:p14="http://schemas.microsoft.com/office/powerpoint/2010/main" val="3548538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403927" y="1423703"/>
            <a:ext cx="5212080" cy="1089427"/>
          </a:xfrm>
        </p:spPr>
        <p:txBody>
          <a:bodyPr/>
          <a:lstStyle/>
          <a:p>
            <a:r>
              <a:rPr lang="en-US" sz="4000" dirty="0" smtClean="0"/>
              <a:t>Borrowing wisely</a:t>
            </a:r>
            <a:endParaRPr lang="en-US" sz="4000" dirty="0"/>
          </a:p>
        </p:txBody>
      </p:sp>
      <p:sp>
        <p:nvSpPr>
          <p:cNvPr id="3" name="Content Placeholder 2"/>
          <p:cNvSpPr>
            <a:spLocks noGrp="1"/>
          </p:cNvSpPr>
          <p:nvPr>
            <p:ph idx="1"/>
          </p:nvPr>
        </p:nvSpPr>
        <p:spPr>
          <a:xfrm>
            <a:off x="4648200" y="3200400"/>
            <a:ext cx="3807779" cy="3324687"/>
          </a:xfrm>
        </p:spPr>
        <p:txBody>
          <a:bodyPr/>
          <a:lstStyle/>
          <a:p>
            <a:r>
              <a:rPr lang="en-US" dirty="0" smtClean="0"/>
              <a:t>Work your tail off to get yourself in the best place you can and then stay put.</a:t>
            </a:r>
            <a:endParaRPr lang="en-US" dirty="0"/>
          </a:p>
        </p:txBody>
      </p:sp>
      <p:sp>
        <p:nvSpPr>
          <p:cNvPr id="4" name="Text Placeholder 3"/>
          <p:cNvSpPr>
            <a:spLocks noGrp="1"/>
          </p:cNvSpPr>
          <p:nvPr>
            <p:ph type="body" sz="half" idx="2"/>
          </p:nvPr>
        </p:nvSpPr>
        <p:spPr>
          <a:xfrm rot="19140000">
            <a:off x="754943" y="1967345"/>
            <a:ext cx="6695104" cy="623314"/>
          </a:xfrm>
        </p:spPr>
        <p:txBody>
          <a:bodyPr>
            <a:noAutofit/>
          </a:bodyPr>
          <a:lstStyle/>
          <a:p>
            <a:r>
              <a:rPr lang="en-US" sz="2000" dirty="0" smtClean="0"/>
              <a:t>You </a:t>
            </a:r>
            <a:r>
              <a:rPr lang="en-US" sz="2800" i="1" dirty="0" smtClean="0"/>
              <a:t>can</a:t>
            </a:r>
            <a:r>
              <a:rPr lang="en-US" sz="2000" dirty="0" smtClean="0"/>
              <a:t> live without credit and there is such a thing as </a:t>
            </a:r>
            <a:r>
              <a:rPr lang="en-US" sz="2400" i="1" dirty="0" smtClean="0"/>
              <a:t>good debt</a:t>
            </a:r>
            <a:endParaRPr lang="en-US" sz="2000" i="1" dirty="0"/>
          </a:p>
        </p:txBody>
      </p:sp>
    </p:spTree>
    <p:extLst>
      <p:ext uri="{BB962C8B-B14F-4D97-AF65-F5344CB8AC3E}">
        <p14:creationId xmlns:p14="http://schemas.microsoft.com/office/powerpoint/2010/main" val="1868043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587</TotalTime>
  <Words>2533</Words>
  <Application>Microsoft Office PowerPoint</Application>
  <PresentationFormat>On-screen Show (4:3)</PresentationFormat>
  <Paragraphs>370</Paragraphs>
  <Slides>40</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BatangChe</vt:lpstr>
      <vt:lpstr>ＭＳ Ｐゴシック</vt:lpstr>
      <vt:lpstr>Algerian</vt:lpstr>
      <vt:lpstr>Arial</vt:lpstr>
      <vt:lpstr>Arial Black</vt:lpstr>
      <vt:lpstr>Arial Narrow</vt:lpstr>
      <vt:lpstr>Bernard MT Condensed</vt:lpstr>
      <vt:lpstr>Calibri</vt:lpstr>
      <vt:lpstr>Franklin Gothic Book</vt:lpstr>
      <vt:lpstr>Franklin Gothic Medium</vt:lpstr>
      <vt:lpstr>Geneva</vt:lpstr>
      <vt:lpstr>Myriad Pro Cond</vt:lpstr>
      <vt:lpstr>Times New Roman</vt:lpstr>
      <vt:lpstr>Tunga</vt:lpstr>
      <vt:lpstr>Wingdings</vt:lpstr>
      <vt:lpstr>Angles</vt:lpstr>
      <vt:lpstr>Financial Wellness</vt:lpstr>
      <vt:lpstr>Why Financial wellness?</vt:lpstr>
      <vt:lpstr>What does financial wellness look like</vt:lpstr>
      <vt:lpstr>Managing Your Money  the Basics for Long Term Success</vt:lpstr>
      <vt:lpstr>Spending LESS</vt:lpstr>
      <vt:lpstr>Spend Less: Take a Serious look at your spending</vt:lpstr>
      <vt:lpstr>Spend Less: Take a Serious look at your spending</vt:lpstr>
      <vt:lpstr>Keep banking costs down</vt:lpstr>
      <vt:lpstr>Borrowing wisely</vt:lpstr>
      <vt:lpstr>First, you must Understand what you have and what it costs you  read the fine print check your statements note how you use your credit shop and compare what is available </vt:lpstr>
      <vt:lpstr>Next, Be Smart with the credit  you already have  pay the bill on time Don’t run up the balance Don’t get additional cards for “freebies” keep an eye on your credit report and Credit score </vt:lpstr>
      <vt:lpstr>Credit score…what Is it?</vt:lpstr>
      <vt:lpstr>Credit Score…How is it used?</vt:lpstr>
      <vt:lpstr>Credit score…how is it calculated?</vt:lpstr>
      <vt:lpstr>Borrowing Wisely requires a good  Credit Score</vt:lpstr>
      <vt:lpstr>Improving your credit score</vt:lpstr>
      <vt:lpstr>Improving Your Score will help you:</vt:lpstr>
      <vt:lpstr>Protecting Against fraud</vt:lpstr>
      <vt:lpstr>Common Schemes</vt:lpstr>
      <vt:lpstr>Scams and schemes</vt:lpstr>
      <vt:lpstr>How to protect yourself from rip-offs</vt:lpstr>
      <vt:lpstr>Identity Theft &amp; Fraud…   don’t be an easy target</vt:lpstr>
      <vt:lpstr>Current Retail Issues  (target, Neiman Marcus, Michael's, and whoever is next) </vt:lpstr>
      <vt:lpstr>Saving More</vt:lpstr>
      <vt:lpstr>#1  Create Your Emergency Fund</vt:lpstr>
      <vt:lpstr>Other Tips on Saving More</vt:lpstr>
      <vt:lpstr>Saving…More Tips</vt:lpstr>
      <vt:lpstr>Saving vs Investing</vt:lpstr>
      <vt:lpstr>Why Invest?</vt:lpstr>
      <vt:lpstr>PowerPoint Presentation</vt:lpstr>
      <vt:lpstr>Time Horizon</vt:lpstr>
      <vt:lpstr>What Is Asset Allocation?</vt:lpstr>
      <vt:lpstr>Why Diversify? Because Winners Rotate</vt:lpstr>
      <vt:lpstr>Three Keys to Dollar-Cost Averaging</vt:lpstr>
      <vt:lpstr>The Mechanics of Dollar-Cost Averaging</vt:lpstr>
      <vt:lpstr>Retirement Planning</vt:lpstr>
      <vt:lpstr>Investment vehicles with tax advantages</vt:lpstr>
      <vt:lpstr>Tax-Deferred Growth </vt:lpstr>
      <vt:lpstr>Importance of Starting Early</vt:lpstr>
      <vt:lpstr>Take Charge, do the easy stuff and Feel Better!  Questions?</vt:lpstr>
    </vt:vector>
  </TitlesOfParts>
  <Company>NEA Member Benefits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Wellness</dc:title>
  <dc:creator>NEA MB</dc:creator>
  <cp:lastModifiedBy>Maureen Caldwell</cp:lastModifiedBy>
  <cp:revision>50</cp:revision>
  <cp:lastPrinted>2014-03-31T15:37:27Z</cp:lastPrinted>
  <dcterms:created xsi:type="dcterms:W3CDTF">2014-01-22T18:26:22Z</dcterms:created>
  <dcterms:modified xsi:type="dcterms:W3CDTF">2016-04-04T21:19:37Z</dcterms:modified>
</cp:coreProperties>
</file>