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8E353C-73B6-4973-9D91-8804D46C20A8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6FF3D8E-CAC5-4717-A7B8-BE1BE262E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89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EB63D-3105-46B4-8464-8FD8CD54DE1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02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EB63D-3105-46B4-8464-8FD8CD54DE1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16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EB63D-3105-46B4-8464-8FD8CD54DE1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09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EB63D-3105-46B4-8464-8FD8CD54DE1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41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EB63D-3105-46B4-8464-8FD8CD54DE1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58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EB63D-3105-46B4-8464-8FD8CD54DE1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35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EB63D-3105-46B4-8464-8FD8CD54DE1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38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EB63D-3105-46B4-8464-8FD8CD54DE1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911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EB63D-3105-46B4-8464-8FD8CD54DE1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247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F3D8E-CAC5-4717-A7B8-BE1BE262E2A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27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EB63D-3105-46B4-8464-8FD8CD54DE1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76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EB63D-3105-46B4-8464-8FD8CD54DE1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9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EB63D-3105-46B4-8464-8FD8CD54DE1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12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EB63D-3105-46B4-8464-8FD8CD54DE1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5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EB63D-3105-46B4-8464-8FD8CD54DE1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37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EB63D-3105-46B4-8464-8FD8CD54DE1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81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EB63D-3105-46B4-8464-8FD8CD54DE1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33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EB63D-3105-46B4-8464-8FD8CD54DE1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69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6F4454-0FF0-44E9-B395-7EFB53B457FC}" type="datetime1">
              <a:rPr lang="en-US" smtClean="0"/>
              <a:t>3/21/2016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BFB5044-BADE-4CAD-A936-1AD7A65C38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C10E7B-C82F-42B2-B84A-BBC6CE522959}" type="datetime1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B5044-BADE-4CAD-A936-1AD7A65C38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2BDF4-7744-46C9-9A70-4FA4EC8B9F24}" type="datetime1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B5044-BADE-4CAD-A936-1AD7A65C38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07210D-0397-4928-8802-8BD0D4F9CDF3}" type="datetime1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B5044-BADE-4CAD-A936-1AD7A65C38D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83B3F0-0916-4FED-B83E-ADBBE44969B7}" type="datetime1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B5044-BADE-4CAD-A936-1AD7A65C38D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F1BB2C-97C9-424A-B3DE-88BB8EDFB53A}" type="datetime1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B5044-BADE-4CAD-A936-1AD7A65C38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DD2531-36F4-45B8-B045-F5C4814CFEC4}" type="datetime1">
              <a:rPr lang="en-US" smtClean="0"/>
              <a:t>3/21/2016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B5044-BADE-4CAD-A936-1AD7A65C38D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4DD82F-F2CA-4934-8CD1-DD9D22F84B9F}" type="datetime1">
              <a:rPr lang="en-US" smtClean="0"/>
              <a:t>3/21/2016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B5044-BADE-4CAD-A936-1AD7A65C38D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4EE5A8-47FC-4611-AA2A-A6CB21C2AE0F}" type="datetime1">
              <a:rPr lang="en-US" smtClean="0"/>
              <a:t>3/21/2016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B5044-BADE-4CAD-A936-1AD7A65C38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9BF7E53-F8C2-4687-BF10-32B1D868F829}" type="datetime1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B5044-BADE-4CAD-A936-1AD7A65C38D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CBDF5CA-A23A-4A82-9AD6-99E99B9F1258}" type="datetime1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BFB5044-BADE-4CAD-A936-1AD7A65C38D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B7FCD2B-AFA6-4FA3-B03B-A23623BC91E8}" type="datetime1">
              <a:rPr lang="en-US" smtClean="0"/>
              <a:t>3/21/2016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BFB5044-BADE-4CAD-A936-1AD7A65C38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anie@octc.or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hyperlink" Target="http://etpnorthwest.org/productions/laughaceuticals" TargetMode="External"/><Relationship Id="rId4" Type="http://schemas.openxmlformats.org/officeDocument/2006/relationships/hyperlink" Target="mailto:tricia@octc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5325" y="3362325"/>
            <a:ext cx="1333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Content Placeholder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53764" y="1600200"/>
            <a:ext cx="7236472" cy="4081462"/>
          </a:xfrm>
        </p:spPr>
      </p:pic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LAUGHACEUTICALS: </a:t>
            </a:r>
            <a:b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Laughter and Play as Wellness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898718"/>
            <a:ext cx="2362199" cy="75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8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6342" y="838200"/>
            <a:ext cx="7220857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Individuals  who play frequently are more likely to have a really 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sense of trust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They have a greater facility when it comes to 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 regulation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conflict resolution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Groups that play frequently also tend to be 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healthier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~Jill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Vialet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CEO and Founder of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Playworks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870391"/>
            <a:ext cx="2362199" cy="75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606" y="1295400"/>
            <a:ext cx="4539303" cy="45090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1413847" y="301079"/>
            <a:ext cx="6400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Stop Walk Jump Clap</a:t>
            </a:r>
            <a:endParaRPr lang="en-US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81700" y="6249084"/>
            <a:ext cx="278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etpnorthwest.org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6002023"/>
            <a:ext cx="2362199" cy="75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2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54627" y="619022"/>
            <a:ext cx="7886700" cy="5442640"/>
          </a:xfrm>
        </p:spPr>
        <p:txBody>
          <a:bodyPr>
            <a:normAutofit fontScale="90000"/>
          </a:bodyPr>
          <a:lstStyle/>
          <a:p>
            <a:pPr algn="ctr">
              <a:lnSpc>
                <a:spcPts val="4800"/>
              </a:lnSpc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Definition of Stress 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The body’s 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response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(mental or physical) 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to change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.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r>
              <a:rPr lang="en-US" sz="36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Types of Stress</a:t>
            </a:r>
            <a:br>
              <a:rPr lang="en-US" sz="36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Eustress </a:t>
            </a:r>
            <a:b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&amp; </a:t>
            </a:r>
            <a:b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Distress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accent1"/>
                </a:solidFill>
              </a:rPr>
              <a:t>       </a:t>
            </a:r>
            <a:br>
              <a:rPr lang="en-US" sz="3200" dirty="0">
                <a:solidFill>
                  <a:schemeClr val="accent1"/>
                </a:solidFill>
              </a:rPr>
            </a:br>
            <a:endParaRPr lang="en-US" sz="1800" dirty="0" smtClean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834743"/>
            <a:ext cx="2362199" cy="75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1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7886700" cy="380658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People who tend to have a 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humorous outlook 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on life also report 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experiencing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less stress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Laughter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reduces stress.</a:t>
            </a:r>
            <a:b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18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24333" y="3798964"/>
            <a:ext cx="7028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~Dr.  Lee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Berk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Loma Linda University Medical Center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298" y="5811632"/>
            <a:ext cx="2362199" cy="75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23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33170" y="152400"/>
            <a:ext cx="6210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Three Pictures</a:t>
            </a:r>
            <a:endParaRPr lang="en-US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5100" y="6088618"/>
            <a:ext cx="247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etpnorthwest.org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66800"/>
            <a:ext cx="3026856" cy="4540286"/>
          </a:xfrm>
          <a:prstGeom prst="rect">
            <a:avLst/>
          </a:prstGeom>
          <a:ln w="57150">
            <a:solidFill>
              <a:srgbClr val="7DBF3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" r="4529"/>
          <a:stretch/>
        </p:blipFill>
        <p:spPr>
          <a:xfrm>
            <a:off x="4281714" y="904422"/>
            <a:ext cx="3471636" cy="2523143"/>
          </a:xfrm>
          <a:prstGeom prst="rect">
            <a:avLst/>
          </a:prstGeom>
          <a:ln w="38100">
            <a:solidFill>
              <a:srgbClr val="7DBF3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" r="4975"/>
          <a:stretch/>
        </p:blipFill>
        <p:spPr>
          <a:xfrm>
            <a:off x="4338320" y="3639457"/>
            <a:ext cx="3415030" cy="2109143"/>
          </a:xfrm>
          <a:prstGeom prst="rect">
            <a:avLst/>
          </a:prstGeom>
          <a:ln w="38100">
            <a:solidFill>
              <a:srgbClr val="7DBF3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370" y="5897252"/>
            <a:ext cx="2362199" cy="75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6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112" y="1276349"/>
            <a:ext cx="6467661" cy="42957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4042" y="462974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Shield and Toxin</a:t>
            </a:r>
            <a:endParaRPr lang="en-US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29350" y="6211669"/>
            <a:ext cx="2095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etpnorthwest.org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835637"/>
            <a:ext cx="2362199" cy="75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6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2457" y="1524000"/>
            <a:ext cx="7035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Play matters 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because it compels us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choose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put a stake in the ground and say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care …</a:t>
            </a:r>
          </a:p>
          <a:p>
            <a:pPr algn="ctr"/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~Jill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Vialet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CEO and Founder of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Playworks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867400"/>
            <a:ext cx="2362199" cy="75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4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5325" y="3362325"/>
            <a:ext cx="1333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itle 3"/>
          <p:cNvSpPr>
            <a:spLocks noGrp="1"/>
          </p:cNvSpPr>
          <p:nvPr>
            <p:ph type="title"/>
          </p:nvPr>
        </p:nvSpPr>
        <p:spPr>
          <a:xfrm>
            <a:off x="1510146" y="228600"/>
            <a:ext cx="5257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Thanks for playing!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27159"/>
            <a:ext cx="6505546" cy="433703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867400"/>
            <a:ext cx="2362199" cy="75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90600" y="838200"/>
            <a:ext cx="739140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1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31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Stephanie Cordell</a:t>
            </a:r>
          </a:p>
          <a:p>
            <a:pPr algn="ctr"/>
            <a:r>
              <a:rPr lang="en-US" sz="3100" b="1" dirty="0" smtClean="0">
                <a:ln w="18415" cmpd="sng">
                  <a:solidFill>
                    <a:srgbClr val="FFFFFF"/>
                  </a:solidFill>
                  <a:prstDash val="solid"/>
                </a:ln>
                <a:hlinkClick r:id="rId3"/>
              </a:rPr>
              <a:t>stephanie@octc.org</a:t>
            </a:r>
            <a:endParaRPr lang="en-US" sz="3100" b="1" dirty="0" smtClean="0">
              <a:ln w="18415" cmpd="sng">
                <a:solidFill>
                  <a:srgbClr val="FFFFFF"/>
                </a:solidFill>
                <a:prstDash val="solid"/>
              </a:ln>
            </a:endParaRPr>
          </a:p>
          <a:p>
            <a:pPr algn="ctr"/>
            <a:endParaRPr lang="en-US" sz="3100" b="1" dirty="0" smtClean="0">
              <a:ln w="18415" cmpd="sng">
                <a:solidFill>
                  <a:srgbClr val="FFFFFF"/>
                </a:solidFill>
                <a:prstDash val="solid"/>
              </a:ln>
            </a:endParaRPr>
          </a:p>
          <a:p>
            <a:pPr algn="ctr"/>
            <a:r>
              <a:rPr lang="en-US" sz="31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Tricia </a:t>
            </a:r>
            <a:r>
              <a:rPr lang="en-US" sz="3100" b="1" dirty="0" err="1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Casta</a:t>
            </a:r>
            <a:r>
              <a:rPr lang="en-US" sz="3100" dirty="0" err="1" smtClean="0"/>
              <a:t>ñ</a:t>
            </a:r>
            <a:r>
              <a:rPr lang="en-US" sz="3100" b="1" dirty="0" err="1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eda</a:t>
            </a:r>
            <a:r>
              <a:rPr lang="en-US" sz="3100" b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-Gonzales</a:t>
            </a:r>
          </a:p>
          <a:p>
            <a:pPr algn="ctr"/>
            <a:r>
              <a:rPr lang="en-US" sz="3100" b="1" dirty="0" smtClean="0">
                <a:ln w="18415" cmpd="sng">
                  <a:solidFill>
                    <a:srgbClr val="FFFFFF"/>
                  </a:solidFill>
                  <a:prstDash val="solid"/>
                </a:ln>
                <a:hlinkClick r:id="rId4"/>
              </a:rPr>
              <a:t>tricia@octc.org</a:t>
            </a:r>
            <a:endParaRPr lang="en-US" sz="3100" b="1" dirty="0" smtClean="0">
              <a:ln w="18415" cmpd="sng">
                <a:solidFill>
                  <a:srgbClr val="FFFFFF"/>
                </a:solidFill>
                <a:prstDash val="solid"/>
              </a:ln>
            </a:endParaRPr>
          </a:p>
          <a:p>
            <a:pPr algn="ctr"/>
            <a:endParaRPr lang="en-US" sz="31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3100" b="1" dirty="0" smtClean="0">
                <a:ln w="18415" cmpd="sng">
                  <a:solidFill>
                    <a:srgbClr val="FFFFFF"/>
                  </a:solidFill>
                  <a:prstDash val="solid"/>
                </a:ln>
                <a:hlinkClick r:id="rId5"/>
              </a:rPr>
              <a:t>http://etpnorthwest.org/productions/laughaceuticals</a:t>
            </a:r>
            <a:endParaRPr lang="en-US" sz="3100" b="1" dirty="0" smtClean="0">
              <a:ln w="18415" cmpd="sng">
                <a:solidFill>
                  <a:srgbClr val="FFFFFF"/>
                </a:solidFill>
                <a:prstDash val="solid"/>
              </a:ln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739061"/>
            <a:ext cx="2362199" cy="75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2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5325" y="3362325"/>
            <a:ext cx="1333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780457" y="6429828"/>
            <a:ext cx="2111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etpnorthwest.org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790" y="5831652"/>
            <a:ext cx="2362199" cy="7520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7"/>
          <a:stretch/>
        </p:blipFill>
        <p:spPr>
          <a:xfrm>
            <a:off x="1544109" y="367116"/>
            <a:ext cx="6055781" cy="51135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2252" y="762000"/>
            <a:ext cx="2397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Stephanie Cordell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4495800"/>
            <a:ext cx="24170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Tricia </a:t>
            </a:r>
            <a:r>
              <a:rPr lang="en-US" sz="2000" b="1" dirty="0" err="1" smtClean="0">
                <a:solidFill>
                  <a:schemeClr val="bg1"/>
                </a:solidFill>
              </a:rPr>
              <a:t>Castañeda</a:t>
            </a:r>
            <a:r>
              <a:rPr lang="en-US" sz="2000" b="1" dirty="0" smtClean="0">
                <a:solidFill>
                  <a:schemeClr val="bg1"/>
                </a:solidFill>
              </a:rPr>
              <a:t>-Gonzales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98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6971" y="201682"/>
            <a:ext cx="686163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Definition of Play</a:t>
            </a:r>
          </a:p>
          <a:p>
            <a:pPr algn="ctr"/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Defining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is difficult because it’s a moving target. [It’s] a process, not a thing. In between you find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surprise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pleasure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skill and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empathy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and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mind, body, and spirit.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~Scott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Eberle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Ph.D.,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ice President; Play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tudies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 The Strong; 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Editor;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American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Journal of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Play</a:t>
            </a:r>
          </a:p>
          <a:p>
            <a:pPr algn="ctr"/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Playing is the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voluntary attempt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overcome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unnecessary obstacles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~Bernard Suits, Philosopher, Author;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Grasshopper:Games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Life, and Utopia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913232"/>
            <a:ext cx="2362199" cy="75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2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idx="1"/>
          </p:nvPr>
        </p:nvSpPr>
        <p:spPr>
          <a:xfrm>
            <a:off x="457200" y="223031"/>
            <a:ext cx="8229600" cy="5205312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Font typeface="Arial" charset="0"/>
              <a:buNone/>
            </a:pPr>
            <a:r>
              <a:rPr lang="en-US" sz="7400" dirty="0" smtClean="0"/>
              <a:t/>
            </a:r>
            <a:br>
              <a:rPr lang="en-US" sz="7400" dirty="0" smtClean="0"/>
            </a:br>
            <a:r>
              <a:rPr lang="en-US" sz="7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charset="0"/>
              </a:rPr>
              <a:t>OBJECTIVES</a:t>
            </a:r>
          </a:p>
          <a:p>
            <a:pPr marL="0" indent="0" algn="ctr">
              <a:buFont typeface="Arial" charset="0"/>
              <a:buNone/>
            </a:pPr>
            <a:r>
              <a:rPr lang="en-US" sz="7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charset="0"/>
              </a:rPr>
              <a:t/>
            </a:r>
            <a:br>
              <a:rPr lang="en-US" sz="7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charset="0"/>
              </a:rPr>
            </a:br>
            <a:endParaRPr lang="en-US" sz="74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charset="0"/>
            </a:endParaRPr>
          </a:p>
          <a:p>
            <a:pPr marL="0" indent="0" algn="ctr">
              <a:buSzPct val="100000"/>
              <a:buNone/>
            </a:pPr>
            <a:r>
              <a:rPr lang="en-US" sz="7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charset="0"/>
              </a:rPr>
              <a:t>Participants will </a:t>
            </a:r>
            <a:r>
              <a:rPr lang="en-US" sz="7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gain </a:t>
            </a:r>
            <a:r>
              <a:rPr lang="en-US" sz="7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an understanding of research demonstrating the positive health benefits of play and laughter. </a:t>
            </a:r>
            <a:endParaRPr lang="en-US" sz="7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0" indent="0" algn="ctr">
              <a:buSzPct val="100000"/>
              <a:buNone/>
            </a:pPr>
            <a:r>
              <a:rPr lang="en-US" sz="7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Participants will apply concepts of play, laughter, and connection as tools to cultivate </a:t>
            </a:r>
            <a:r>
              <a:rPr lang="en-US" sz="7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well-being.</a:t>
            </a:r>
          </a:p>
          <a:p>
            <a:pPr marL="0" indent="0" algn="ctr">
              <a:buSzPct val="100000"/>
              <a:buNone/>
            </a:pPr>
            <a:endParaRPr lang="en-US" sz="7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0" indent="0" algn="ctr">
              <a:buSzPct val="100000"/>
              <a:buNone/>
            </a:pPr>
            <a:r>
              <a:rPr lang="en-US" sz="7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Participants </a:t>
            </a:r>
            <a:r>
              <a:rPr lang="en-US" sz="7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will leave with practical tools to manage stress and anxiety, to create a healthy work environment, and to foster social </a:t>
            </a:r>
            <a:r>
              <a:rPr lang="en-US" sz="7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cohesion.</a:t>
            </a:r>
            <a:br>
              <a:rPr lang="en-US" sz="7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en-US" sz="3300" b="1" dirty="0" smtClean="0">
                <a:solidFill>
                  <a:schemeClr val="accent1"/>
                </a:solidFill>
                <a:latin typeface="+mj-lt"/>
                <a:cs typeface="Arial" charset="0"/>
              </a:rPr>
              <a:t/>
            </a:r>
            <a:br>
              <a:rPr lang="en-US" sz="3300" b="1" dirty="0" smtClean="0">
                <a:solidFill>
                  <a:schemeClr val="accent1"/>
                </a:solidFill>
                <a:latin typeface="+mj-lt"/>
                <a:cs typeface="Arial" charset="0"/>
              </a:rPr>
            </a:br>
            <a:r>
              <a:rPr lang="en-US" sz="3300" dirty="0" smtClean="0">
                <a:latin typeface="+mj-lt"/>
              </a:rPr>
              <a:t/>
            </a:r>
            <a:br>
              <a:rPr lang="en-US" sz="3300" dirty="0" smtClean="0">
                <a:latin typeface="+mj-lt"/>
              </a:rPr>
            </a:br>
            <a:r>
              <a:rPr lang="en-US" sz="3300" dirty="0" smtClean="0">
                <a:latin typeface="+mj-lt"/>
              </a:rPr>
              <a:t/>
            </a:r>
            <a:br>
              <a:rPr lang="en-US" sz="3300" dirty="0" smtClean="0">
                <a:latin typeface="+mj-lt"/>
              </a:rPr>
            </a:br>
            <a:endParaRPr lang="en-US" sz="3300" dirty="0" smtClean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748438"/>
            <a:ext cx="2362199" cy="75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3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idx="1"/>
          </p:nvPr>
        </p:nvSpPr>
        <p:spPr>
          <a:xfrm>
            <a:off x="533400" y="1124708"/>
            <a:ext cx="8229600" cy="487997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Font typeface="Arial" charset="0"/>
              <a:buNone/>
            </a:pPr>
            <a:r>
              <a:rPr lang="en-US" sz="1800" dirty="0" smtClean="0">
                <a:latin typeface="+mj-lt"/>
              </a:rPr>
              <a:t/>
            </a:r>
            <a:br>
              <a:rPr lang="en-US" sz="1800" dirty="0" smtClean="0">
                <a:latin typeface="+mj-lt"/>
              </a:rPr>
            </a:br>
            <a:r>
              <a:rPr lang="en-US" sz="36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charset="0"/>
              </a:rPr>
              <a:t>Benefits of Play &amp; Laughter</a:t>
            </a:r>
          </a:p>
          <a:p>
            <a:pPr marL="0" indent="0" algn="ctr">
              <a:buFont typeface="Arial" charset="0"/>
              <a:buNone/>
            </a:pP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charset="0"/>
              </a:rPr>
              <a:t> </a:t>
            </a:r>
          </a:p>
          <a:p>
            <a:pPr marL="0" indent="0">
              <a:buFont typeface="Arial" charset="0"/>
              <a:buNone/>
            </a:pPr>
            <a:endParaRPr lang="en-US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SzPct val="150000"/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charset="0"/>
              </a:rPr>
              <a:t>Improve respiration &amp; breathing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charset="0"/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charset="0"/>
              </a:rPr>
              <a:t>Increase pain tolerance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charset="0"/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charset="0"/>
              </a:rPr>
              <a:t>Reduce stress, anxiety &amp; tension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charset="0"/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charset="0"/>
              </a:rPr>
              <a:t>Decrease depression, loneliness &amp; anger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charset="0"/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charset="0"/>
              </a:rPr>
              <a:t>Improve mental functioning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/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791200"/>
            <a:ext cx="2362199" cy="75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7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8390" y="479782"/>
            <a:ext cx="7861594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play?</a:t>
            </a:r>
            <a:endParaRPr lang="en-US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24549" y="6136838"/>
            <a:ext cx="2914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etpnorthwest.org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760806"/>
            <a:ext cx="2362199" cy="7520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407" y="1249223"/>
            <a:ext cx="4429561" cy="411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2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idx="1"/>
          </p:nvPr>
        </p:nvSpPr>
        <p:spPr>
          <a:xfrm>
            <a:off x="457200" y="331179"/>
            <a:ext cx="8229600" cy="5765119"/>
          </a:xfrm>
        </p:spPr>
        <p:txBody>
          <a:bodyPr>
            <a:normAutofit lnSpcReduction="10000"/>
          </a:bodyPr>
          <a:lstStyle/>
          <a:p>
            <a:pPr marL="0" indent="0" algn="ctr">
              <a:buFont typeface="Arial" charset="0"/>
              <a:buNone/>
            </a:pPr>
            <a:r>
              <a:rPr lang="en-US" sz="36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Qualities of Play</a:t>
            </a:r>
          </a:p>
          <a:p>
            <a:pPr marL="0" indent="0" algn="ctr">
              <a:buFont typeface="Arial" charset="0"/>
              <a:buNone/>
            </a:pPr>
            <a:endParaRPr lang="en-US" sz="3600" b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</a:pPr>
            <a:r>
              <a:rPr lang="en-US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Apparently Purposeless</a:t>
            </a:r>
            <a:br>
              <a:rPr lang="en-US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en-US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Voluntary</a:t>
            </a:r>
            <a:br>
              <a:rPr lang="en-US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en-US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Inherent Attraction</a:t>
            </a:r>
            <a:br>
              <a:rPr lang="en-US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en-US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Freedom from Time</a:t>
            </a:r>
            <a:br>
              <a:rPr lang="en-US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en-US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Diminished Consciousness of Self</a:t>
            </a:r>
            <a:br>
              <a:rPr lang="en-US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en-US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Improvisational Potential</a:t>
            </a:r>
            <a:br>
              <a:rPr lang="en-US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en-US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Continuation Desire</a:t>
            </a:r>
          </a:p>
          <a:p>
            <a:pPr marL="0" indent="0" algn="r">
              <a:spcBef>
                <a:spcPts val="0"/>
              </a:spcBef>
              <a:buFont typeface="Arial" charset="0"/>
              <a:buNone/>
            </a:pP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	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~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Stuart Brown, M.D., Author</a:t>
            </a:r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; Play: How it Shapes the Brain, Opens the Imagination and Invigorates the Soul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/>
            </a:r>
            <a:b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endParaRPr lang="en-US" i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855175"/>
            <a:ext cx="2362199" cy="75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7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276600" y="533400"/>
            <a:ext cx="2667000" cy="83026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Me Too!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0" y="6211669"/>
            <a:ext cx="238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etpnorthwest.org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748106"/>
            <a:ext cx="2362199" cy="75206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5"/>
          <a:stretch/>
        </p:blipFill>
        <p:spPr>
          <a:xfrm>
            <a:off x="1219200" y="1600200"/>
            <a:ext cx="6590271" cy="3352800"/>
          </a:xfrm>
        </p:spPr>
      </p:pic>
    </p:spTree>
    <p:extLst>
      <p:ext uri="{BB962C8B-B14F-4D97-AF65-F5344CB8AC3E}">
        <p14:creationId xmlns:p14="http://schemas.microsoft.com/office/powerpoint/2010/main" val="349763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69913"/>
            <a:ext cx="8572500" cy="4856162"/>
          </a:xfrm>
        </p:spPr>
        <p:txBody>
          <a:bodyPr/>
          <a:lstStyle/>
          <a:p>
            <a:pPr algn="ctr">
              <a:lnSpc>
                <a:spcPts val="4800"/>
              </a:lnSpc>
              <a:defRPr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Some of the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b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</a:b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psychological benefits of laughter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	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	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include increased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b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self-esteem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,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increased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creativity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and 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improved coping abilities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.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~Dr.  Lee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Berk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Loma Linda University Medical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715000"/>
            <a:ext cx="2362199" cy="75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6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3286</TotalTime>
  <Words>214</Words>
  <Application>Microsoft Office PowerPoint</Application>
  <PresentationFormat>On-screen Show (4:3)</PresentationFormat>
  <Paragraphs>78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LAUGHACEUTICALS:  Laughter and Play as Wellness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 Too!</vt:lpstr>
      <vt:lpstr>Some of the  psychological benefits of laughter   include increased    self-esteem, increased creativity and improved coping abilities.    ~Dr.  Lee Berk, Loma Linda University Medical Center</vt:lpstr>
      <vt:lpstr>PowerPoint Presentation</vt:lpstr>
      <vt:lpstr>PowerPoint Presentation</vt:lpstr>
      <vt:lpstr>  Definition of Stress  The body’s response (mental or physical) to change.  Types of Stress Eustress  &amp;  Distress          </vt:lpstr>
      <vt:lpstr> People who tend to have a humorous outlook on life also report experiencing less stress.  Laughter reduces stress.   </vt:lpstr>
      <vt:lpstr>PowerPoint Presentation</vt:lpstr>
      <vt:lpstr>PowerPoint Presentation</vt:lpstr>
      <vt:lpstr>PowerPoint Presentation</vt:lpstr>
      <vt:lpstr>Thanks for playing!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LAUGHACEUTICALS:  Laughter and Play as Wellness</dc:title>
  <dc:creator>Tricia Castaneda-Gonzales</dc:creator>
  <cp:lastModifiedBy>Stephanie Cordell</cp:lastModifiedBy>
  <cp:revision>39</cp:revision>
  <cp:lastPrinted>2015-03-18T19:47:12Z</cp:lastPrinted>
  <dcterms:created xsi:type="dcterms:W3CDTF">2015-03-16T19:05:30Z</dcterms:created>
  <dcterms:modified xsi:type="dcterms:W3CDTF">2016-03-22T05:47:32Z</dcterms:modified>
</cp:coreProperties>
</file>