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AA413-D49C-4266-8681-DAF3AA7EFEC1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FACE5A41-B057-4715-84DD-AB464885D93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Safety</a:t>
          </a:r>
          <a:endParaRPr lang="en-US" sz="20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11E5C4CA-0FA6-42D8-8C4E-5060FF444BCE}" type="parTrans" cxnId="{977F617B-A84E-46CC-B378-5A41E8963073}">
      <dgm:prSet/>
      <dgm:spPr/>
      <dgm:t>
        <a:bodyPr/>
        <a:lstStyle/>
        <a:p>
          <a:endParaRPr lang="en-US"/>
        </a:p>
      </dgm:t>
    </dgm:pt>
    <dgm:pt modelId="{9D13EDFE-5352-40A1-8076-96297F6CACB7}" type="sibTrans" cxnId="{977F617B-A84E-46CC-B378-5A41E8963073}">
      <dgm:prSet/>
      <dgm:spPr/>
      <dgm:t>
        <a:bodyPr/>
        <a:lstStyle/>
        <a:p>
          <a:endParaRPr lang="en-US"/>
        </a:p>
      </dgm:t>
    </dgm:pt>
    <dgm:pt modelId="{FEE11AE6-AEDD-481A-855F-053D2359744C}">
      <dgm:prSet phldrT="[Text]" custT="1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Physiological</a:t>
          </a:r>
          <a:endParaRPr lang="en-US" sz="20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1B25287A-EF21-4010-8F11-47BB910805C3}" type="parTrans" cxnId="{B0C33E80-06CE-4EEB-929A-C73B2AD8EAB3}">
      <dgm:prSet/>
      <dgm:spPr/>
      <dgm:t>
        <a:bodyPr/>
        <a:lstStyle/>
        <a:p>
          <a:endParaRPr lang="en-US"/>
        </a:p>
      </dgm:t>
    </dgm:pt>
    <dgm:pt modelId="{12249465-5664-4083-8156-E0BEAA0C6EB4}" type="sibTrans" cxnId="{B0C33E80-06CE-4EEB-929A-C73B2AD8EAB3}">
      <dgm:prSet/>
      <dgm:spPr/>
      <dgm:t>
        <a:bodyPr/>
        <a:lstStyle/>
        <a:p>
          <a:endParaRPr lang="en-US"/>
        </a:p>
      </dgm:t>
    </dgm:pt>
    <dgm:pt modelId="{4D030A97-1CAC-4674-BCE9-4100A78874E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Love &amp; Belonging</a:t>
          </a:r>
          <a:endParaRPr lang="en-US" sz="20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F2AAD087-139D-4CA3-837B-30D1E9695555}" type="parTrans" cxnId="{B098883D-E83D-483F-9090-B956B8F17FDD}">
      <dgm:prSet/>
      <dgm:spPr/>
      <dgm:t>
        <a:bodyPr/>
        <a:lstStyle/>
        <a:p>
          <a:endParaRPr lang="en-US"/>
        </a:p>
      </dgm:t>
    </dgm:pt>
    <dgm:pt modelId="{0D6DF65E-70F3-4DF0-95E5-A4B278BF4516}" type="sibTrans" cxnId="{B098883D-E83D-483F-9090-B956B8F17FDD}">
      <dgm:prSet/>
      <dgm:spPr/>
      <dgm:t>
        <a:bodyPr/>
        <a:lstStyle/>
        <a:p>
          <a:endParaRPr lang="en-US"/>
        </a:p>
      </dgm:t>
    </dgm:pt>
    <dgm:pt modelId="{4D106569-BEBA-4603-BD81-9DD2C91908DF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Esteem</a:t>
          </a:r>
          <a:endParaRPr lang="en-US" sz="2000" b="1" dirty="0">
            <a:solidFill>
              <a:schemeClr val="accent5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4CDB78B-4FAD-43A5-82AA-3DE09D1811AA}" type="parTrans" cxnId="{E9E422CF-7089-4A0C-A065-1A546FD4ABBA}">
      <dgm:prSet/>
      <dgm:spPr/>
      <dgm:t>
        <a:bodyPr/>
        <a:lstStyle/>
        <a:p>
          <a:endParaRPr lang="en-US"/>
        </a:p>
      </dgm:t>
    </dgm:pt>
    <dgm:pt modelId="{4B9E83FF-3E9C-4952-AB00-C6D97DB95D57}" type="sibTrans" cxnId="{E9E422CF-7089-4A0C-A065-1A546FD4ABBA}">
      <dgm:prSet/>
      <dgm:spPr/>
      <dgm:t>
        <a:bodyPr/>
        <a:lstStyle/>
        <a:p>
          <a:endParaRPr lang="en-US"/>
        </a:p>
      </dgm:t>
    </dgm:pt>
    <dgm:pt modelId="{F6EEF212-4E7D-4816-8EE1-BD26AD1D6892}">
      <dgm:prSet phldrT="[Text]" custT="1"/>
      <dgm:spPr/>
      <dgm:t>
        <a:bodyPr/>
        <a:lstStyle/>
        <a:p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49300350-3151-4AC4-83CC-E15951B06CB2}" type="sibTrans" cxnId="{8E98F186-8329-4AC9-A8E2-EFFEFB3B67E7}">
      <dgm:prSet/>
      <dgm:spPr/>
      <dgm:t>
        <a:bodyPr/>
        <a:lstStyle/>
        <a:p>
          <a:endParaRPr lang="en-US"/>
        </a:p>
      </dgm:t>
    </dgm:pt>
    <dgm:pt modelId="{207FFCB0-D0E4-45C1-AE3B-B7985FB31D53}" type="parTrans" cxnId="{8E98F186-8329-4AC9-A8E2-EFFEFB3B67E7}">
      <dgm:prSet/>
      <dgm:spPr/>
      <dgm:t>
        <a:bodyPr/>
        <a:lstStyle/>
        <a:p>
          <a:endParaRPr lang="en-US"/>
        </a:p>
      </dgm:t>
    </dgm:pt>
    <dgm:pt modelId="{3BFDA882-3CE8-4D32-B931-D80EC7BECC63}" type="pres">
      <dgm:prSet presAssocID="{6F4AA413-D49C-4266-8681-DAF3AA7EFEC1}" presName="Name0" presStyleCnt="0">
        <dgm:presLayoutVars>
          <dgm:dir/>
          <dgm:animLvl val="lvl"/>
          <dgm:resizeHandles val="exact"/>
        </dgm:presLayoutVars>
      </dgm:prSet>
      <dgm:spPr/>
    </dgm:pt>
    <dgm:pt modelId="{C0C1894C-50E3-45C1-AD89-E6EA9DA04929}" type="pres">
      <dgm:prSet presAssocID="{F6EEF212-4E7D-4816-8EE1-BD26AD1D6892}" presName="Name8" presStyleCnt="0"/>
      <dgm:spPr/>
    </dgm:pt>
    <dgm:pt modelId="{301D4DB0-2EED-4E28-8B7A-D925256E04E8}" type="pres">
      <dgm:prSet presAssocID="{F6EEF212-4E7D-4816-8EE1-BD26AD1D689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6B968-0A9F-43C8-9D84-F1A2F3CAFBE2}" type="pres">
      <dgm:prSet presAssocID="{F6EEF212-4E7D-4816-8EE1-BD26AD1D68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DA1BA-5F22-4876-9050-E89F48AE65A4}" type="pres">
      <dgm:prSet presAssocID="{4D106569-BEBA-4603-BD81-9DD2C91908DF}" presName="Name8" presStyleCnt="0"/>
      <dgm:spPr/>
    </dgm:pt>
    <dgm:pt modelId="{5AA92690-8E91-49A5-8A2B-B2ECE55B5BDB}" type="pres">
      <dgm:prSet presAssocID="{4D106569-BEBA-4603-BD81-9DD2C91908D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D1012-086F-4779-88E1-6FB83D9F0106}" type="pres">
      <dgm:prSet presAssocID="{4D106569-BEBA-4603-BD81-9DD2C91908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D2C15-6D12-49C6-A993-0AAC9E4282A2}" type="pres">
      <dgm:prSet presAssocID="{4D030A97-1CAC-4674-BCE9-4100A78874EB}" presName="Name8" presStyleCnt="0"/>
      <dgm:spPr/>
    </dgm:pt>
    <dgm:pt modelId="{31FDE6F1-70C4-44A7-91E6-EF024A10A088}" type="pres">
      <dgm:prSet presAssocID="{4D030A97-1CAC-4674-BCE9-4100A78874E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16E79-584F-4771-BC2A-54D3181DEB18}" type="pres">
      <dgm:prSet presAssocID="{4D030A97-1CAC-4674-BCE9-4100A78874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E40EE-EE73-4F86-8682-83AAE071AC4B}" type="pres">
      <dgm:prSet presAssocID="{FACE5A41-B057-4715-84DD-AB464885D933}" presName="Name8" presStyleCnt="0"/>
      <dgm:spPr/>
    </dgm:pt>
    <dgm:pt modelId="{56A1EA1A-CC7A-431B-8DF6-EF8E796222D1}" type="pres">
      <dgm:prSet presAssocID="{FACE5A41-B057-4715-84DD-AB464885D93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C6A76-6AC0-49AE-9326-989DE7E60AA4}" type="pres">
      <dgm:prSet presAssocID="{FACE5A41-B057-4715-84DD-AB464885D9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1E55-E736-4BF3-B280-566E9325A270}" type="pres">
      <dgm:prSet presAssocID="{FEE11AE6-AEDD-481A-855F-053D2359744C}" presName="Name8" presStyleCnt="0"/>
      <dgm:spPr/>
    </dgm:pt>
    <dgm:pt modelId="{0C032780-17AA-4161-AF76-974CCE3E181D}" type="pres">
      <dgm:prSet presAssocID="{FEE11AE6-AEDD-481A-855F-053D2359744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3CD5-07EC-4B73-A304-D6DD1D61F27C}" type="pres">
      <dgm:prSet presAssocID="{FEE11AE6-AEDD-481A-855F-053D235974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F617B-A84E-46CC-B378-5A41E8963073}" srcId="{6F4AA413-D49C-4266-8681-DAF3AA7EFEC1}" destId="{FACE5A41-B057-4715-84DD-AB464885D933}" srcOrd="3" destOrd="0" parTransId="{11E5C4CA-0FA6-42D8-8C4E-5060FF444BCE}" sibTransId="{9D13EDFE-5352-40A1-8076-96297F6CACB7}"/>
    <dgm:cxn modelId="{E9E422CF-7089-4A0C-A065-1A546FD4ABBA}" srcId="{6F4AA413-D49C-4266-8681-DAF3AA7EFEC1}" destId="{4D106569-BEBA-4603-BD81-9DD2C91908DF}" srcOrd="1" destOrd="0" parTransId="{A4CDB78B-4FAD-43A5-82AA-3DE09D1811AA}" sibTransId="{4B9E83FF-3E9C-4952-AB00-C6D97DB95D57}"/>
    <dgm:cxn modelId="{21D0FB45-5D54-5344-9D0E-A9DF81B94259}" type="presOf" srcId="{6F4AA413-D49C-4266-8681-DAF3AA7EFEC1}" destId="{3BFDA882-3CE8-4D32-B931-D80EC7BECC63}" srcOrd="0" destOrd="0" presId="urn:microsoft.com/office/officeart/2005/8/layout/pyramid1"/>
    <dgm:cxn modelId="{4F4DFD6F-BDD9-0743-A568-C1E864421A5A}" type="presOf" srcId="{4D106569-BEBA-4603-BD81-9DD2C91908DF}" destId="{100D1012-086F-4779-88E1-6FB83D9F0106}" srcOrd="1" destOrd="0" presId="urn:microsoft.com/office/officeart/2005/8/layout/pyramid1"/>
    <dgm:cxn modelId="{E9E348D9-8CF2-6F42-9AD3-1F72C2F83504}" type="presOf" srcId="{FEE11AE6-AEDD-481A-855F-053D2359744C}" destId="{0C032780-17AA-4161-AF76-974CCE3E181D}" srcOrd="0" destOrd="0" presId="urn:microsoft.com/office/officeart/2005/8/layout/pyramid1"/>
    <dgm:cxn modelId="{B098883D-E83D-483F-9090-B956B8F17FDD}" srcId="{6F4AA413-D49C-4266-8681-DAF3AA7EFEC1}" destId="{4D030A97-1CAC-4674-BCE9-4100A78874EB}" srcOrd="2" destOrd="0" parTransId="{F2AAD087-139D-4CA3-837B-30D1E9695555}" sibTransId="{0D6DF65E-70F3-4DF0-95E5-A4B278BF4516}"/>
    <dgm:cxn modelId="{B0C33E80-06CE-4EEB-929A-C73B2AD8EAB3}" srcId="{6F4AA413-D49C-4266-8681-DAF3AA7EFEC1}" destId="{FEE11AE6-AEDD-481A-855F-053D2359744C}" srcOrd="4" destOrd="0" parTransId="{1B25287A-EF21-4010-8F11-47BB910805C3}" sibTransId="{12249465-5664-4083-8156-E0BEAA0C6EB4}"/>
    <dgm:cxn modelId="{ADDE84B4-892F-D746-8719-1EC9C49B2688}" type="presOf" srcId="{4D106569-BEBA-4603-BD81-9DD2C91908DF}" destId="{5AA92690-8E91-49A5-8A2B-B2ECE55B5BDB}" srcOrd="0" destOrd="0" presId="urn:microsoft.com/office/officeart/2005/8/layout/pyramid1"/>
    <dgm:cxn modelId="{7E7573BF-E540-9141-BA2C-84ECA01241E8}" type="presOf" srcId="{FEE11AE6-AEDD-481A-855F-053D2359744C}" destId="{D8BA3CD5-07EC-4B73-A304-D6DD1D61F27C}" srcOrd="1" destOrd="0" presId="urn:microsoft.com/office/officeart/2005/8/layout/pyramid1"/>
    <dgm:cxn modelId="{E8943AF5-6C67-6E41-82BF-53238E2E2E7A}" type="presOf" srcId="{FACE5A41-B057-4715-84DD-AB464885D933}" destId="{56A1EA1A-CC7A-431B-8DF6-EF8E796222D1}" srcOrd="0" destOrd="0" presId="urn:microsoft.com/office/officeart/2005/8/layout/pyramid1"/>
    <dgm:cxn modelId="{8E98F186-8329-4AC9-A8E2-EFFEFB3B67E7}" srcId="{6F4AA413-D49C-4266-8681-DAF3AA7EFEC1}" destId="{F6EEF212-4E7D-4816-8EE1-BD26AD1D6892}" srcOrd="0" destOrd="0" parTransId="{207FFCB0-D0E4-45C1-AE3B-B7985FB31D53}" sibTransId="{49300350-3151-4AC4-83CC-E15951B06CB2}"/>
    <dgm:cxn modelId="{6E81E274-946A-C947-A78B-81426C227AE6}" type="presOf" srcId="{4D030A97-1CAC-4674-BCE9-4100A78874EB}" destId="{D7A16E79-584F-4771-BC2A-54D3181DEB18}" srcOrd="1" destOrd="0" presId="urn:microsoft.com/office/officeart/2005/8/layout/pyramid1"/>
    <dgm:cxn modelId="{7D5A7630-99DD-AF45-8885-3AF5B72756FA}" type="presOf" srcId="{F6EEF212-4E7D-4816-8EE1-BD26AD1D6892}" destId="{6ED6B968-0A9F-43C8-9D84-F1A2F3CAFBE2}" srcOrd="1" destOrd="0" presId="urn:microsoft.com/office/officeart/2005/8/layout/pyramid1"/>
    <dgm:cxn modelId="{EDD31A3D-305A-EA4E-9392-DDAFFFAED242}" type="presOf" srcId="{FACE5A41-B057-4715-84DD-AB464885D933}" destId="{032C6A76-6AC0-49AE-9326-989DE7E60AA4}" srcOrd="1" destOrd="0" presId="urn:microsoft.com/office/officeart/2005/8/layout/pyramid1"/>
    <dgm:cxn modelId="{47539258-2C43-2A4B-A2AB-F99A42B36E1D}" type="presOf" srcId="{4D030A97-1CAC-4674-BCE9-4100A78874EB}" destId="{31FDE6F1-70C4-44A7-91E6-EF024A10A088}" srcOrd="0" destOrd="0" presId="urn:microsoft.com/office/officeart/2005/8/layout/pyramid1"/>
    <dgm:cxn modelId="{B03FF73A-3369-3440-A2B5-A6B8DC711997}" type="presOf" srcId="{F6EEF212-4E7D-4816-8EE1-BD26AD1D6892}" destId="{301D4DB0-2EED-4E28-8B7A-D925256E04E8}" srcOrd="0" destOrd="0" presId="urn:microsoft.com/office/officeart/2005/8/layout/pyramid1"/>
    <dgm:cxn modelId="{8DB99B6D-EFC2-3143-A574-AD2D231B6131}" type="presParOf" srcId="{3BFDA882-3CE8-4D32-B931-D80EC7BECC63}" destId="{C0C1894C-50E3-45C1-AD89-E6EA9DA04929}" srcOrd="0" destOrd="0" presId="urn:microsoft.com/office/officeart/2005/8/layout/pyramid1"/>
    <dgm:cxn modelId="{0692C767-CC11-FC40-9DE2-C809D4864BE5}" type="presParOf" srcId="{C0C1894C-50E3-45C1-AD89-E6EA9DA04929}" destId="{301D4DB0-2EED-4E28-8B7A-D925256E04E8}" srcOrd="0" destOrd="0" presId="urn:microsoft.com/office/officeart/2005/8/layout/pyramid1"/>
    <dgm:cxn modelId="{D6C158FC-66F6-4D42-A10E-EA46513F3B54}" type="presParOf" srcId="{C0C1894C-50E3-45C1-AD89-E6EA9DA04929}" destId="{6ED6B968-0A9F-43C8-9D84-F1A2F3CAFBE2}" srcOrd="1" destOrd="0" presId="urn:microsoft.com/office/officeart/2005/8/layout/pyramid1"/>
    <dgm:cxn modelId="{832D431E-E095-B244-8BBB-6856919BA53C}" type="presParOf" srcId="{3BFDA882-3CE8-4D32-B931-D80EC7BECC63}" destId="{11BDA1BA-5F22-4876-9050-E89F48AE65A4}" srcOrd="1" destOrd="0" presId="urn:microsoft.com/office/officeart/2005/8/layout/pyramid1"/>
    <dgm:cxn modelId="{13C80021-3382-934C-B333-D736986044C4}" type="presParOf" srcId="{11BDA1BA-5F22-4876-9050-E89F48AE65A4}" destId="{5AA92690-8E91-49A5-8A2B-B2ECE55B5BDB}" srcOrd="0" destOrd="0" presId="urn:microsoft.com/office/officeart/2005/8/layout/pyramid1"/>
    <dgm:cxn modelId="{94D7B496-8942-A84B-A233-4F6F312A0C00}" type="presParOf" srcId="{11BDA1BA-5F22-4876-9050-E89F48AE65A4}" destId="{100D1012-086F-4779-88E1-6FB83D9F0106}" srcOrd="1" destOrd="0" presId="urn:microsoft.com/office/officeart/2005/8/layout/pyramid1"/>
    <dgm:cxn modelId="{04B276B3-6E81-9E49-B878-70562BA05CEF}" type="presParOf" srcId="{3BFDA882-3CE8-4D32-B931-D80EC7BECC63}" destId="{C9BD2C15-6D12-49C6-A993-0AAC9E4282A2}" srcOrd="2" destOrd="0" presId="urn:microsoft.com/office/officeart/2005/8/layout/pyramid1"/>
    <dgm:cxn modelId="{8DD0AF87-CAD7-D24C-8B12-D3DEDC9D1D1E}" type="presParOf" srcId="{C9BD2C15-6D12-49C6-A993-0AAC9E4282A2}" destId="{31FDE6F1-70C4-44A7-91E6-EF024A10A088}" srcOrd="0" destOrd="0" presId="urn:microsoft.com/office/officeart/2005/8/layout/pyramid1"/>
    <dgm:cxn modelId="{E4F465E5-3AA4-D244-BDA6-6B2FC63E26AE}" type="presParOf" srcId="{C9BD2C15-6D12-49C6-A993-0AAC9E4282A2}" destId="{D7A16E79-584F-4771-BC2A-54D3181DEB18}" srcOrd="1" destOrd="0" presId="urn:microsoft.com/office/officeart/2005/8/layout/pyramid1"/>
    <dgm:cxn modelId="{69E669E6-425E-9443-A8F5-1718BB745B2F}" type="presParOf" srcId="{3BFDA882-3CE8-4D32-B931-D80EC7BECC63}" destId="{ABEE40EE-EE73-4F86-8682-83AAE071AC4B}" srcOrd="3" destOrd="0" presId="urn:microsoft.com/office/officeart/2005/8/layout/pyramid1"/>
    <dgm:cxn modelId="{F9681A8B-5667-F94F-88FF-0CD8AA142D95}" type="presParOf" srcId="{ABEE40EE-EE73-4F86-8682-83AAE071AC4B}" destId="{56A1EA1A-CC7A-431B-8DF6-EF8E796222D1}" srcOrd="0" destOrd="0" presId="urn:microsoft.com/office/officeart/2005/8/layout/pyramid1"/>
    <dgm:cxn modelId="{C497925F-6BEC-A442-A581-0043A3943889}" type="presParOf" srcId="{ABEE40EE-EE73-4F86-8682-83AAE071AC4B}" destId="{032C6A76-6AC0-49AE-9326-989DE7E60AA4}" srcOrd="1" destOrd="0" presId="urn:microsoft.com/office/officeart/2005/8/layout/pyramid1"/>
    <dgm:cxn modelId="{34624E90-406A-1847-B855-A5FECE2E6DED}" type="presParOf" srcId="{3BFDA882-3CE8-4D32-B931-D80EC7BECC63}" destId="{0CD41E55-E736-4BF3-B280-566E9325A270}" srcOrd="4" destOrd="0" presId="urn:microsoft.com/office/officeart/2005/8/layout/pyramid1"/>
    <dgm:cxn modelId="{13FDD391-EF12-F847-AE74-91389D3C05F7}" type="presParOf" srcId="{0CD41E55-E736-4BF3-B280-566E9325A270}" destId="{0C032780-17AA-4161-AF76-974CCE3E181D}" srcOrd="0" destOrd="0" presId="urn:microsoft.com/office/officeart/2005/8/layout/pyramid1"/>
    <dgm:cxn modelId="{0FCCD68D-115B-8C44-B69C-7D154B84411F}" type="presParOf" srcId="{0CD41E55-E736-4BF3-B280-566E9325A270}" destId="{D8BA3CD5-07EC-4B73-A304-D6DD1D61F27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2EA3F-BEBB-7748-9130-94AA538A93B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2EFEE-135C-E54C-A33F-12E7D065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9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students’ basic physiological and psychological needs—including being physically healthy, socially and emotionally safe, connected, and secure—are satisfied, they are more likely to </a:t>
            </a:r>
          </a:p>
          <a:p>
            <a:r>
              <a:rPr lang="en-US" dirty="0" smtClean="0"/>
              <a:t>Become engaged in school.</a:t>
            </a:r>
          </a:p>
          <a:p>
            <a:r>
              <a:rPr lang="en-US" dirty="0" smtClean="0"/>
              <a:t>Act in accord with school goals and values.</a:t>
            </a:r>
          </a:p>
          <a:p>
            <a:r>
              <a:rPr lang="en-US" dirty="0" smtClean="0"/>
              <a:t>Develop social skills and understanding.</a:t>
            </a:r>
          </a:p>
          <a:p>
            <a:r>
              <a:rPr lang="en-US" dirty="0" smtClean="0"/>
              <a:t>Contribute to the school and community.</a:t>
            </a:r>
          </a:p>
          <a:p>
            <a:r>
              <a:rPr lang="en-US" dirty="0" smtClean="0"/>
              <a:t>Achieve academically.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Further, when schools fail to meet those needs, students are more likely to become less motivated, more alienated, and poorer academic performers.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We declared that a whole child approach to education is one that ensures each child is healthy, safe, engaged, supported, and challenged and arranged these tenets as a hierarchy so as to portray the need to ensure a foundational focus on health and well-being of each student, adult, and environment.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EDD77-AF2F-4BCE-8223-124D946A49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9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EFEE-135C-E54C-A33F-12E7D065D3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8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6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7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79FD-72A4-0840-9570-D225C754C2D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1A9B-1EEA-6144-AA5F-96FCE666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68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923" y="1012250"/>
            <a:ext cx="3414504" cy="2312131"/>
          </a:xfrm>
        </p:spPr>
        <p:txBody>
          <a:bodyPr>
            <a:normAutofit/>
          </a:bodyPr>
          <a:lstStyle/>
          <a:p>
            <a:r>
              <a:rPr lang="en-US" dirty="0" smtClean="0"/>
              <a:t>The Whole Child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705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School Employee Wellness Conference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 21,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lack-children-in-sch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8" y="627296"/>
            <a:ext cx="4556406" cy="30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311"/>
            <a:ext cx="6477000" cy="4220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5" y="0"/>
            <a:ext cx="2859915" cy="274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66" y="4418574"/>
            <a:ext cx="3267033" cy="2210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0"/>
            <a:ext cx="2892466" cy="274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9216" y="407389"/>
            <a:ext cx="2857500" cy="3554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/>
              <a:t>Challenged</a:t>
            </a:r>
            <a:r>
              <a:rPr lang="en-US" sz="2500" dirty="0" smtClean="0"/>
              <a:t>: Each student is challenged and prepared for success in college and further study and for employment and participation in a global environment.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399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77140" y="958031"/>
            <a:ext cx="3041848" cy="301272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5563"/>
          </a:xfrm>
        </p:spPr>
        <p:txBody>
          <a:bodyPr/>
          <a:lstStyle/>
          <a:p>
            <a:r>
              <a:rPr lang="en-US" dirty="0" smtClean="0"/>
              <a:t>Sandy Grade School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033922">
            <a:off x="740705" y="1985755"/>
            <a:ext cx="22556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 smtClean="0">
                <a:ln w="50800"/>
              </a:rPr>
              <a:t>Whole Child Award Winner!</a:t>
            </a:r>
            <a:endParaRPr lang="en-US" sz="2000" b="1" dirty="0">
              <a:ln w="508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71" y="1580199"/>
            <a:ext cx="5037029" cy="3752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03" y="3970751"/>
            <a:ext cx="1680514" cy="22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3" y="274638"/>
            <a:ext cx="2621071" cy="3494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75" y="1273795"/>
            <a:ext cx="3860925" cy="2895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38" y="3306873"/>
            <a:ext cx="3955988" cy="29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782"/>
          </a:xfrm>
        </p:spPr>
        <p:txBody>
          <a:bodyPr/>
          <a:lstStyle/>
          <a:p>
            <a:r>
              <a:rPr lang="en-US" dirty="0" smtClean="0"/>
              <a:t>Safe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65" y="3782860"/>
            <a:ext cx="3055901" cy="2434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1" y="3782860"/>
            <a:ext cx="3187349" cy="2390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65" y="1076420"/>
            <a:ext cx="3171545" cy="2378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2" y="1076420"/>
            <a:ext cx="3155776" cy="23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32" y="344657"/>
            <a:ext cx="2437091" cy="1143000"/>
          </a:xfrm>
        </p:spPr>
        <p:txBody>
          <a:bodyPr/>
          <a:lstStyle/>
          <a:p>
            <a:r>
              <a:rPr lang="en-US" dirty="0" smtClean="0"/>
              <a:t>Engaged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6249"/>
            <a:ext cx="4246319" cy="3128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5"/>
            <a:ext cx="4039118" cy="3029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9" y="3726249"/>
            <a:ext cx="4676771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7" y="344657"/>
            <a:ext cx="2239680" cy="29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0" y="3803704"/>
            <a:ext cx="3375765" cy="2531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77" y="3859974"/>
            <a:ext cx="3354366" cy="2515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91" y="1279852"/>
            <a:ext cx="3181421" cy="23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70" y="1215221"/>
            <a:ext cx="3793476" cy="270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7" y="1215222"/>
            <a:ext cx="3823931" cy="270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7" y="3920647"/>
            <a:ext cx="3836443" cy="2480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70" y="3920647"/>
            <a:ext cx="3793476" cy="24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052373"/>
            <a:ext cx="7772400" cy="214033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4700" b="1" dirty="0"/>
              <a:t> </a:t>
            </a:r>
            <a:r>
              <a:rPr lang="en-US" sz="4700" b="1" i="1" dirty="0">
                <a:latin typeface="Calibri"/>
                <a:cs typeface="Calibri"/>
              </a:rPr>
              <a:t> OASCD Focus</a:t>
            </a:r>
            <a:r>
              <a:rPr lang="en-US" sz="4700" b="1" i="1" dirty="0" smtClean="0">
                <a:latin typeface="Calibri"/>
                <a:cs typeface="Calibri"/>
              </a:rPr>
              <a:t>:</a:t>
            </a:r>
          </a:p>
          <a:p>
            <a:endParaRPr lang="en-US" sz="4700" b="1" i="1" dirty="0">
              <a:latin typeface="Calibri"/>
              <a:cs typeface="Calibri"/>
            </a:endParaRPr>
          </a:p>
          <a:p>
            <a:r>
              <a:rPr lang="en-US" sz="4700" b="1" i="1" dirty="0">
                <a:latin typeface="Calibri"/>
                <a:cs typeface="Calibri"/>
              </a:rPr>
              <a:t> </a:t>
            </a:r>
            <a:r>
              <a:rPr lang="en-US" sz="4700" b="1" i="1" dirty="0" smtClean="0">
                <a:latin typeface="Calibri"/>
                <a:cs typeface="Calibri"/>
              </a:rPr>
              <a:t>Dedicated </a:t>
            </a:r>
            <a:r>
              <a:rPr lang="en-US" sz="4700" b="1" i="1" dirty="0">
                <a:latin typeface="Calibri"/>
                <a:cs typeface="Calibri"/>
              </a:rPr>
              <a:t>to implementing and supporting the Whole School, Whole Community, Whole Child work in our state.</a:t>
            </a:r>
          </a:p>
        </p:txBody>
      </p:sp>
      <p:pic>
        <p:nvPicPr>
          <p:cNvPr id="3" name="Picture 2" descr="C:\Users\sodercha\Desktop\Oregon ASC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051599" cy="30470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65534" y="966878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OASCD Mission:</a:t>
            </a:r>
          </a:p>
          <a:p>
            <a:pPr algn="ctr"/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Empowering those committed to enhancing education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6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cc-model-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50" y="0"/>
            <a:ext cx="6548450" cy="6601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30" y="533732"/>
            <a:ext cx="219896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Whole School, Whole Community,</a:t>
            </a:r>
          </a:p>
          <a:p>
            <a:r>
              <a:rPr lang="en-US" sz="2800" dirty="0" smtClean="0"/>
              <a:t>Whole Child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 collaborative approach to learning and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5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3726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0"/>
            <a:ext cx="9448800" cy="7086600"/>
          </a:xfrm>
          <a:prstGeom prst="rect">
            <a:avLst/>
          </a:prstGeom>
          <a:solidFill>
            <a:srgbClr val="33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9629578"/>
              </p:ext>
            </p:extLst>
          </p:nvPr>
        </p:nvGraphicFramePr>
        <p:xfrm>
          <a:off x="1371600" y="1066800"/>
          <a:ext cx="6324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1290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CC00"/>
                </a:solidFill>
                <a:latin typeface="Calibri" pitchFamily="34" charset="0"/>
                <a:cs typeface="Calibri" pitchFamily="34" charset="0"/>
              </a:rPr>
              <a:t>Challenged</a:t>
            </a:r>
            <a:endParaRPr lang="en-US" sz="2400" b="1" dirty="0">
              <a:solidFill>
                <a:srgbClr val="99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800600"/>
            <a:ext cx="2667000" cy="46166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CC00"/>
                </a:solidFill>
                <a:latin typeface="Calibri" pitchFamily="34" charset="0"/>
                <a:cs typeface="Calibri" pitchFamily="34" charset="0"/>
              </a:rPr>
              <a:t>Healthy</a:t>
            </a:r>
            <a:endParaRPr lang="en-US" sz="2400" b="1" dirty="0">
              <a:solidFill>
                <a:srgbClr val="99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886200"/>
            <a:ext cx="26670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CC00"/>
                </a:solidFill>
                <a:latin typeface="Calibri" pitchFamily="34" charset="0"/>
                <a:cs typeface="Calibri" pitchFamily="34" charset="0"/>
              </a:rPr>
              <a:t>Safe</a:t>
            </a:r>
            <a:endParaRPr lang="en-US" sz="2400" b="1" dirty="0">
              <a:solidFill>
                <a:srgbClr val="99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048000"/>
            <a:ext cx="2667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CC00"/>
                </a:solidFill>
                <a:latin typeface="Calibri" pitchFamily="34" charset="0"/>
                <a:cs typeface="Calibri" pitchFamily="34" charset="0"/>
              </a:rPr>
              <a:t>Engaged</a:t>
            </a:r>
            <a:endParaRPr lang="en-US" sz="2400" b="1" dirty="0">
              <a:solidFill>
                <a:srgbClr val="99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209800"/>
            <a:ext cx="1600200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CC00"/>
                </a:solidFill>
                <a:latin typeface="Calibri" pitchFamily="34" charset="0"/>
                <a:cs typeface="Calibri" pitchFamily="34" charset="0"/>
              </a:rPr>
              <a:t>Supported</a:t>
            </a:r>
            <a:endParaRPr lang="en-US" sz="2400" b="1" dirty="0">
              <a:solidFill>
                <a:srgbClr val="99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638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ASCD’s Whole Child Tenets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3524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AE2FF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Actualization</a:t>
            </a:r>
            <a:endParaRPr lang="en-US" sz="2000" b="1" dirty="0">
              <a:solidFill>
                <a:srgbClr val="CAE2FF">
                  <a:lumMod val="1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871907"/>
            <a:ext cx="6248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AE2FF">
                    <a:lumMod val="10000"/>
                  </a:srgbClr>
                </a:solidFill>
                <a:latin typeface="Calibri" pitchFamily="34" charset="0"/>
                <a:cs typeface="Calibri" pitchFamily="34" charset="0"/>
              </a:rPr>
              <a:t>Abraham Maslow’s Hierarchy of Needs</a:t>
            </a:r>
            <a:endParaRPr lang="en-US" sz="2400" b="1" dirty="0">
              <a:solidFill>
                <a:srgbClr val="CAE2FF">
                  <a:lumMod val="1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-76200" y="0"/>
            <a:ext cx="9372600" cy="7010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17" descr="wc 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000" r="8000" b="14667"/>
          <a:stretch>
            <a:fillRect/>
          </a:stretch>
        </p:blipFill>
        <p:spPr bwMode="auto">
          <a:xfrm>
            <a:off x="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1"/>
          <a:stretch>
            <a:fillRect/>
          </a:stretch>
        </p:blipFill>
        <p:spPr bwMode="auto">
          <a:xfrm>
            <a:off x="3048000" y="2362200"/>
            <a:ext cx="30464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7792"/>
              </p:ext>
            </p:extLst>
          </p:nvPr>
        </p:nvGraphicFramePr>
        <p:xfrm>
          <a:off x="0" y="2362200"/>
          <a:ext cx="9144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20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0" descr="wc pic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8000" r="21001" b="14667"/>
          <a:stretch>
            <a:fillRect/>
          </a:stretch>
        </p:blipFill>
        <p:spPr bwMode="auto">
          <a:xfrm>
            <a:off x="6154738" y="4605338"/>
            <a:ext cx="298926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81466"/>
              </p:ext>
            </p:extLst>
          </p:nvPr>
        </p:nvGraphicFramePr>
        <p:xfrm>
          <a:off x="0" y="4533900"/>
          <a:ext cx="9144000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3241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07" marB="4570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07" marB="4570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10313" y="3013075"/>
            <a:ext cx="2667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800" dirty="0">
                <a:solidFill>
                  <a:prstClr val="white"/>
                </a:solidFill>
              </a:rPr>
              <a:t>ENGAGED</a:t>
            </a:r>
            <a:endParaRPr lang="en-US" sz="3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5389602"/>
            <a:ext cx="26670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000" dirty="0">
                <a:solidFill>
                  <a:prstClr val="white"/>
                </a:solidFill>
              </a:rPr>
              <a:t>SUPPORTED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57200" y="1524000"/>
            <a:ext cx="807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algn="ctr" defTabSz="820738" eaLnBrk="0" hangingPunct="0"/>
            <a:endParaRPr lang="en-US" b="1" dirty="0">
              <a:solidFill>
                <a:srgbClr val="C0504D"/>
              </a:solidFill>
            </a:endParaRPr>
          </a:p>
        </p:txBody>
      </p:sp>
      <p:pic>
        <p:nvPicPr>
          <p:cNvPr id="13" name="Picture 4" descr="wc pic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8000" r="23000" b="14667"/>
          <a:stretch>
            <a:fillRect/>
          </a:stretch>
        </p:blipFill>
        <p:spPr bwMode="auto">
          <a:xfrm>
            <a:off x="3124200" y="76200"/>
            <a:ext cx="27432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0774"/>
              </p:ext>
            </p:extLst>
          </p:nvPr>
        </p:nvGraphicFramePr>
        <p:xfrm>
          <a:off x="6096000" y="0"/>
          <a:ext cx="3048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2362200"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54738" y="846138"/>
            <a:ext cx="2895600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800" dirty="0">
                <a:solidFill>
                  <a:prstClr val="white"/>
                </a:solidFill>
              </a:rPr>
              <a:t>SAFE</a:t>
            </a:r>
            <a:endParaRPr lang="en-US" sz="3800" dirty="0">
              <a:solidFill>
                <a:prstClr val="black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89390"/>
              </p:ext>
            </p:extLst>
          </p:nvPr>
        </p:nvGraphicFramePr>
        <p:xfrm>
          <a:off x="3048000" y="4533900"/>
          <a:ext cx="3048000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2324100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07" marB="4570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62300" y="5384839"/>
            <a:ext cx="2895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000" dirty="0">
                <a:solidFill>
                  <a:prstClr val="white"/>
                </a:solidFill>
              </a:rPr>
              <a:t>CHALLENGED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33012"/>
              </p:ext>
            </p:extLst>
          </p:nvPr>
        </p:nvGraphicFramePr>
        <p:xfrm>
          <a:off x="0" y="0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362200">
                <a:tc>
                  <a:txBody>
                    <a:bodyPr/>
                    <a:lstStyle/>
                    <a:p>
                      <a:pPr algn="ctr"/>
                      <a:endParaRPr lang="en-US" sz="1000" b="0" dirty="0" smtClean="0"/>
                    </a:p>
                    <a:p>
                      <a:pPr algn="ctr"/>
                      <a:endParaRPr lang="en-US" sz="1000" b="0" dirty="0" smtClean="0">
                        <a:solidFill>
                          <a:srgbClr val="92D050"/>
                        </a:solidFill>
                      </a:endParaRPr>
                    </a:p>
                    <a:p>
                      <a:pPr algn="ctr"/>
                      <a:endParaRPr lang="en-US" sz="1000" b="0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2400" y="858838"/>
            <a:ext cx="27432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800" dirty="0">
                <a:solidFill>
                  <a:prstClr val="white"/>
                </a:solidFill>
              </a:rPr>
              <a:t>HEALTHY</a:t>
            </a:r>
            <a:endParaRPr lang="en-US" sz="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be-lunch.table_-1024x6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56" y="370991"/>
            <a:ext cx="3964165" cy="2839515"/>
          </a:xfrm>
          <a:prstGeom prst="rect">
            <a:avLst/>
          </a:prstGeom>
        </p:spPr>
      </p:pic>
      <p:pic>
        <p:nvPicPr>
          <p:cNvPr id="4" name="Picture 3" descr="fuel-up-to-playjpg-c285fcd0c51dffd6_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627"/>
            <a:ext cx="4990992" cy="2839515"/>
          </a:xfrm>
          <a:prstGeom prst="rect">
            <a:avLst/>
          </a:prstGeom>
        </p:spPr>
      </p:pic>
      <p:pic>
        <p:nvPicPr>
          <p:cNvPr id="5" name="Picture 4" descr="Children-exercising-in-fitness-cla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92"/>
            <a:ext cx="4990992" cy="2839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7811" y="3519046"/>
            <a:ext cx="3286939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Healthy</a:t>
            </a:r>
            <a:r>
              <a:rPr lang="en-US" sz="2800" dirty="0" smtClean="0"/>
              <a:t>: Each student enters school healthy and learns about and practices a healthy lifestyle.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41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81" y="121308"/>
            <a:ext cx="2086711" cy="183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599" y="121308"/>
            <a:ext cx="4410226" cy="283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599" y="3183400"/>
            <a:ext cx="4389731" cy="3467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81" y="2213072"/>
            <a:ext cx="3397915" cy="1940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501" y="4416529"/>
            <a:ext cx="3840146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Safe</a:t>
            </a:r>
            <a:r>
              <a:rPr lang="en-US" sz="2600" dirty="0" smtClean="0"/>
              <a:t>: Each student learns in an environment that is physically and emotionally safe for students and adults.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6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858" y="443047"/>
            <a:ext cx="3492500" cy="232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98" y="2441528"/>
            <a:ext cx="4657214" cy="3097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2122"/>
            <a:ext cx="33401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955" y="443047"/>
            <a:ext cx="464728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Engaged</a:t>
            </a:r>
            <a:r>
              <a:rPr lang="en-US" sz="2800" dirty="0" smtClean="0"/>
              <a:t>: Each student is actively engaged in learning and is connected to the school and broader community.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68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3" y="1363626"/>
            <a:ext cx="6797117" cy="3472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3" y="4372458"/>
            <a:ext cx="3043708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136" y="4372458"/>
            <a:ext cx="3030516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33" y="153460"/>
            <a:ext cx="3444212" cy="1722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7375" y="132295"/>
            <a:ext cx="332502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Supported</a:t>
            </a:r>
            <a:r>
              <a:rPr lang="en-US" sz="2800" dirty="0" smtClean="0"/>
              <a:t>: Each student has access to personalized learning and supported by qualified, caring adults.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235</Words>
  <Application>Microsoft Office PowerPoint</Application>
  <PresentationFormat>On-screen Show (4:3)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Office Theme</vt:lpstr>
      <vt:lpstr>The Whole Child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Sandy Grade School</vt:lpstr>
      <vt:lpstr>Healthy</vt:lpstr>
      <vt:lpstr>Safe</vt:lpstr>
      <vt:lpstr>Engaged</vt:lpstr>
      <vt:lpstr>Supported</vt:lpstr>
      <vt:lpstr>Challenged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Child Approach</dc:title>
  <dc:creator>Aeylin Summers</dc:creator>
  <cp:lastModifiedBy>Maureen Caldwell</cp:lastModifiedBy>
  <cp:revision>28</cp:revision>
  <dcterms:created xsi:type="dcterms:W3CDTF">2016-03-07T19:29:48Z</dcterms:created>
  <dcterms:modified xsi:type="dcterms:W3CDTF">2016-03-14T16:13:04Z</dcterms:modified>
</cp:coreProperties>
</file>